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81" r:id="rId2"/>
    <p:sldId id="285" r:id="rId3"/>
    <p:sldId id="311" r:id="rId4"/>
    <p:sldId id="330" r:id="rId5"/>
    <p:sldId id="274" r:id="rId6"/>
    <p:sldId id="290" r:id="rId7"/>
    <p:sldId id="282" r:id="rId8"/>
    <p:sldId id="326" r:id="rId9"/>
    <p:sldId id="329" r:id="rId10"/>
    <p:sldId id="287" r:id="rId11"/>
    <p:sldId id="300" r:id="rId12"/>
    <p:sldId id="292" r:id="rId13"/>
    <p:sldId id="323" r:id="rId14"/>
    <p:sldId id="324" r:id="rId15"/>
    <p:sldId id="319" r:id="rId16"/>
    <p:sldId id="325" r:id="rId17"/>
    <p:sldId id="327" r:id="rId18"/>
    <p:sldId id="299" r:id="rId19"/>
    <p:sldId id="316" r:id="rId20"/>
    <p:sldId id="317" r:id="rId21"/>
    <p:sldId id="321" r:id="rId22"/>
    <p:sldId id="320" r:id="rId23"/>
    <p:sldId id="322" r:id="rId24"/>
    <p:sldId id="328" r:id="rId25"/>
    <p:sldId id="279" r:id="rId26"/>
    <p:sldId id="280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EBF1DF"/>
    <a:srgbClr val="64B6DC"/>
    <a:srgbClr val="B7DD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3" autoAdjust="0"/>
    <p:restoredTop sz="94675" autoAdjust="0"/>
  </p:normalViewPr>
  <p:slideViewPr>
    <p:cSldViewPr>
      <p:cViewPr varScale="1">
        <p:scale>
          <a:sx n="71" d="100"/>
          <a:sy n="71" d="100"/>
        </p:scale>
        <p:origin x="85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9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C594D-F49D-4533-8DE5-5B2F834AC75F}" type="datetimeFigureOut">
              <a:rPr lang="fr-CA" smtClean="0"/>
              <a:t>2017-01-11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B6B4C-2173-45B2-BD4A-DEC54B482B3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31436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F2C34-3D9B-4314-8CA5-50CE5BD0FCB1}" type="datetimeFigureOut">
              <a:rPr lang="fr-CA" smtClean="0"/>
              <a:t>2017-01-11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93F26-4B99-4D97-BE83-88DFA6A5384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03131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14186" y="4491880"/>
            <a:ext cx="5618480" cy="4663996"/>
          </a:xfrm>
        </p:spPr>
        <p:txBody>
          <a:bodyPr/>
          <a:lstStyle/>
          <a:p>
            <a:pPr lvl="1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F5CDD-E85C-4596-8802-35B676A214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83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14186" y="4491880"/>
            <a:ext cx="5618480" cy="4663996"/>
          </a:xfrm>
        </p:spPr>
        <p:txBody>
          <a:bodyPr/>
          <a:lstStyle/>
          <a:p>
            <a:pPr lvl="1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F5CDD-E85C-4596-8802-35B676A214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78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g"/><Relationship Id="rId4" Type="http://schemas.openxmlformats.org/officeDocument/2006/relationships/image" Target="../media/image5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avec logo cl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19"/>
          <a:stretch/>
        </p:blipFill>
        <p:spPr>
          <a:xfrm>
            <a:off x="0" y="0"/>
            <a:ext cx="9144000" cy="41751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97933" y="2199779"/>
            <a:ext cx="8276167" cy="50914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fr-FR" dirty="0" smtClean="0"/>
              <a:t>TITRE DE LA Présentation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95536" y="2708920"/>
            <a:ext cx="8280920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tx2">
                    <a:lumMod val="75000"/>
                  </a:schemeClr>
                </a:solidFill>
                <a:latin typeface="Bitter" panose="020000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 de la présentation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505200" y="314096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>
                    <a:lumMod val="75000"/>
                  </a:schemeClr>
                </a:solidFill>
                <a:latin typeface="Bitter" panose="02000000000000000000" pitchFamily="2" charset="0"/>
              </a:defRPr>
            </a:lvl1pPr>
          </a:lstStyle>
          <a:p>
            <a:r>
              <a:rPr lang="fr-FR" smtClean="0"/>
              <a:t>25/02/2014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491880" y="6309320"/>
            <a:ext cx="5194920" cy="144016"/>
          </a:xfrm>
          <a:prstGeom prst="rect">
            <a:avLst/>
          </a:prstGeom>
        </p:spPr>
        <p:txBody>
          <a:bodyPr anchor="ctr"/>
          <a:lstStyle>
            <a:lvl1pPr algn="r">
              <a:defRPr sz="850" kern="0" cap="all" spc="0" baseline="0">
                <a:solidFill>
                  <a:schemeClr val="tx2"/>
                </a:solidFill>
              </a:defRPr>
            </a:lvl1pPr>
          </a:lstStyle>
          <a:p>
            <a:r>
              <a:rPr lang="fr-CA" dirty="0" smtClean="0"/>
              <a:t>Document confidentiel copyright © </a:t>
            </a:r>
            <a:r>
              <a:rPr lang="fr-CA" dirty="0" err="1" smtClean="0"/>
              <a:t>octopus</a:t>
            </a:r>
            <a:r>
              <a:rPr lang="fr-CA" dirty="0" smtClean="0"/>
              <a:t> </a:t>
            </a:r>
            <a:r>
              <a:rPr lang="fr-CA" dirty="0" err="1" smtClean="0"/>
              <a:t>itsm</a:t>
            </a:r>
            <a:r>
              <a:rPr lang="fr-CA" dirty="0" smtClean="0"/>
              <a:t> 2014. tout droits réservés</a:t>
            </a:r>
            <a:endParaRPr lang="fr-CA" dirty="0"/>
          </a:p>
        </p:txBody>
      </p:sp>
      <p:sp>
        <p:nvSpPr>
          <p:cNvPr id="8" name="Ellipse 7"/>
          <p:cNvSpPr/>
          <p:nvPr userDrawn="1"/>
        </p:nvSpPr>
        <p:spPr>
          <a:xfrm>
            <a:off x="3995936" y="764704"/>
            <a:ext cx="1152128" cy="10698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75" y="985295"/>
            <a:ext cx="628650" cy="62865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93296"/>
            <a:ext cx="1685925" cy="4953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5720"/>
            <a:ext cx="9144000" cy="169664"/>
          </a:xfrm>
          <a:prstGeom prst="rect">
            <a:avLst/>
          </a:prstGeom>
        </p:spPr>
      </p:pic>
      <p:sp>
        <p:nvSpPr>
          <p:cNvPr id="12" name="Espace réservé du texte 2"/>
          <p:cNvSpPr>
            <a:spLocks noGrp="1"/>
          </p:cNvSpPr>
          <p:nvPr>
            <p:ph idx="13"/>
          </p:nvPr>
        </p:nvSpPr>
        <p:spPr>
          <a:xfrm>
            <a:off x="3635896" y="4437111"/>
            <a:ext cx="1800200" cy="1512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Clr>
                <a:schemeClr val="accent1"/>
              </a:buClr>
              <a:buFont typeface="Wingdings" panose="05000000000000000000" pitchFamily="2" charset="2"/>
              <a:buNone/>
              <a:defRPr sz="1800" baseline="0"/>
            </a:lvl1pPr>
            <a:lvl2pPr>
              <a:buClr>
                <a:schemeClr val="bg1">
                  <a:lumMod val="65000"/>
                </a:schemeClr>
              </a:buClr>
              <a:defRPr sz="1600"/>
            </a:lvl2pPr>
            <a:lvl3pPr>
              <a:buClr>
                <a:schemeClr val="bg1">
                  <a:lumMod val="65000"/>
                </a:schemeClr>
              </a:buCl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06127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sans  logo cl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39"/>
          <a:stretch/>
        </p:blipFill>
        <p:spPr>
          <a:xfrm>
            <a:off x="0" y="0"/>
            <a:ext cx="9144000" cy="587458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97933" y="2775843"/>
            <a:ext cx="8276167" cy="50914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fr-FR" dirty="0" smtClean="0"/>
              <a:t>TITRE DE LA Présentation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95536" y="3284984"/>
            <a:ext cx="8280920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tx2">
                    <a:lumMod val="75000"/>
                  </a:schemeClr>
                </a:solidFill>
                <a:latin typeface="Bitter" panose="020000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 de la présentation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505200" y="3717032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>
                    <a:lumMod val="75000"/>
                  </a:schemeClr>
                </a:solidFill>
                <a:latin typeface="Bitter" panose="02000000000000000000" pitchFamily="2" charset="0"/>
              </a:defRPr>
            </a:lvl1pPr>
          </a:lstStyle>
          <a:p>
            <a:r>
              <a:rPr lang="fr-FR" smtClean="0"/>
              <a:t>25/02/2014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491880" y="6309320"/>
            <a:ext cx="5194920" cy="144016"/>
          </a:xfrm>
          <a:prstGeom prst="rect">
            <a:avLst/>
          </a:prstGeom>
        </p:spPr>
        <p:txBody>
          <a:bodyPr anchor="ctr"/>
          <a:lstStyle>
            <a:lvl1pPr algn="r">
              <a:defRPr sz="850" kern="0" cap="all" spc="0" baseline="0">
                <a:solidFill>
                  <a:schemeClr val="tx2"/>
                </a:solidFill>
              </a:defRPr>
            </a:lvl1pPr>
          </a:lstStyle>
          <a:p>
            <a:r>
              <a:rPr lang="fr-CA" dirty="0" smtClean="0"/>
              <a:t>Document confidentiel copyright © </a:t>
            </a:r>
            <a:r>
              <a:rPr lang="fr-CA" dirty="0" err="1" smtClean="0"/>
              <a:t>octopus</a:t>
            </a:r>
            <a:r>
              <a:rPr lang="fr-CA" dirty="0" smtClean="0"/>
              <a:t> </a:t>
            </a:r>
            <a:r>
              <a:rPr lang="fr-CA" dirty="0" err="1" smtClean="0"/>
              <a:t>itsm</a:t>
            </a:r>
            <a:r>
              <a:rPr lang="fr-CA" dirty="0" smtClean="0"/>
              <a:t> 2014. tout droits réservés</a:t>
            </a:r>
            <a:endParaRPr lang="fr-CA" dirty="0"/>
          </a:p>
        </p:txBody>
      </p:sp>
      <p:sp>
        <p:nvSpPr>
          <p:cNvPr id="8" name="Ellipse 7"/>
          <p:cNvSpPr/>
          <p:nvPr userDrawn="1"/>
        </p:nvSpPr>
        <p:spPr>
          <a:xfrm>
            <a:off x="3995936" y="1340768"/>
            <a:ext cx="1152128" cy="10698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75" y="1561359"/>
            <a:ext cx="628650" cy="62865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93296"/>
            <a:ext cx="1685925" cy="4953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5720"/>
            <a:ext cx="9144000" cy="16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148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39"/>
          <a:stretch/>
        </p:blipFill>
        <p:spPr>
          <a:xfrm>
            <a:off x="0" y="0"/>
            <a:ext cx="9144000" cy="5874589"/>
          </a:xfrm>
          <a:prstGeom prst="rect">
            <a:avLst/>
          </a:prstGeom>
        </p:spPr>
      </p:pic>
      <p:sp>
        <p:nvSpPr>
          <p:cNvPr id="10" name="Ellipse 9"/>
          <p:cNvSpPr/>
          <p:nvPr userDrawn="1"/>
        </p:nvSpPr>
        <p:spPr>
          <a:xfrm>
            <a:off x="2437432" y="836712"/>
            <a:ext cx="4150791" cy="41507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2856643" y="3068959"/>
            <a:ext cx="3312368" cy="108012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Description de la section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596336" y="6232227"/>
            <a:ext cx="114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AD205257-F721-4955-A453-19FB9245B437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93296"/>
            <a:ext cx="1685925" cy="4953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856643" y="2073686"/>
            <a:ext cx="3312368" cy="995274"/>
          </a:xfrm>
          <a:prstGeom prst="rect">
            <a:avLst/>
          </a:prstGeom>
        </p:spPr>
        <p:txBody>
          <a:bodyPr anchor="b"/>
          <a:lstStyle>
            <a:lvl1pPr algn="ctr">
              <a:defRPr sz="2800" b="0" cap="all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Titre de </a:t>
            </a:r>
            <a:br>
              <a:rPr lang="fr-FR" dirty="0" smtClean="0"/>
            </a:br>
            <a:r>
              <a:rPr lang="fr-FR" dirty="0" smtClean="0"/>
              <a:t>la section</a:t>
            </a:r>
            <a:endParaRPr lang="fr-CA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502" y="1268760"/>
            <a:ext cx="628650" cy="62865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5720"/>
            <a:ext cx="9144000" cy="16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708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"/>
          <a:stretch/>
        </p:blipFill>
        <p:spPr>
          <a:xfrm>
            <a:off x="1329777" y="0"/>
            <a:ext cx="6278420" cy="609329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91195"/>
          </a:xfrm>
          <a:prstGeom prst="rect">
            <a:avLst/>
          </a:prstGeom>
        </p:spPr>
      </p:pic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2493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Titre de la page</a:t>
            </a:r>
            <a:endParaRPr lang="fr-CA" dirty="0"/>
          </a:p>
        </p:txBody>
      </p:sp>
      <p:sp>
        <p:nvSpPr>
          <p:cNvPr id="9" name="Espace réservé du texte 2"/>
          <p:cNvSpPr>
            <a:spLocks noGrp="1"/>
          </p:cNvSpPr>
          <p:nvPr>
            <p:ph idx="1"/>
          </p:nvPr>
        </p:nvSpPr>
        <p:spPr>
          <a:xfrm>
            <a:off x="323528" y="1412777"/>
            <a:ext cx="8424936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1800" baseline="0"/>
            </a:lvl1pPr>
            <a:lvl2pPr>
              <a:buClr>
                <a:schemeClr val="bg1">
                  <a:lumMod val="65000"/>
                </a:schemeClr>
              </a:buClr>
              <a:defRPr sz="1600"/>
            </a:lvl2pPr>
            <a:lvl3pPr>
              <a:buClr>
                <a:schemeClr val="bg1">
                  <a:lumMod val="65000"/>
                </a:schemeClr>
              </a:buCl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endParaRPr lang="fr-CA" dirty="0" smtClean="0"/>
          </a:p>
          <a:p>
            <a:pPr>
              <a:buClr>
                <a:schemeClr val="accent2"/>
              </a:buClr>
              <a:buFont typeface="+mj-lt"/>
              <a:buAutoNum type="arabicPeriod"/>
            </a:pPr>
            <a:r>
              <a:rPr lang="fr-CA" dirty="0" smtClean="0"/>
              <a:t>Modifier les style du texte du masque</a:t>
            </a:r>
          </a:p>
          <a:p>
            <a:pPr lvl="1">
              <a:buClr>
                <a:schemeClr val="accent2"/>
              </a:buClr>
              <a:buFont typeface="+mj-lt"/>
              <a:buAutoNum type="arabicPeriod"/>
            </a:pPr>
            <a:r>
              <a:rPr lang="fr-CA" dirty="0" err="1" smtClean="0"/>
              <a:t>Deuxi</a:t>
            </a:r>
            <a:r>
              <a:rPr lang="fr-FR" dirty="0" err="1" smtClean="0"/>
              <a:t>ème</a:t>
            </a:r>
            <a:r>
              <a:rPr lang="fr-FR" dirty="0" smtClean="0"/>
              <a:t> </a:t>
            </a:r>
            <a:r>
              <a:rPr lang="fr-CA" dirty="0" smtClean="0"/>
              <a:t>niveau</a:t>
            </a:r>
          </a:p>
          <a:p>
            <a:pPr lvl="2">
              <a:buClr>
                <a:schemeClr val="accent2"/>
              </a:buClr>
              <a:buFont typeface="+mj-lt"/>
              <a:buAutoNum type="arabicPeriod"/>
            </a:pPr>
            <a:r>
              <a:rPr lang="fr-CA" dirty="0" err="1" smtClean="0"/>
              <a:t>Troisi</a:t>
            </a:r>
            <a:r>
              <a:rPr lang="fr-FR" dirty="0" err="1" smtClean="0"/>
              <a:t>ème</a:t>
            </a:r>
            <a:r>
              <a:rPr lang="fr-FR" dirty="0" smtClean="0"/>
              <a:t> niveau</a:t>
            </a:r>
            <a:endParaRPr lang="fr-CA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596336" y="6232227"/>
            <a:ext cx="114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AD205257-F721-4955-A453-19FB9245B437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93296"/>
            <a:ext cx="1685925" cy="4953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5720"/>
            <a:ext cx="9144000" cy="16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11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, contenus et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3" b="31495"/>
          <a:stretch/>
        </p:blipFill>
        <p:spPr>
          <a:xfrm>
            <a:off x="0" y="2420888"/>
            <a:ext cx="4870029" cy="4437112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23528" y="1412777"/>
            <a:ext cx="4172272" cy="45365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200" indent="0">
              <a:buFont typeface="Wingdings" panose="05000000000000000000" pitchFamily="2" charset="2"/>
              <a:buNone/>
              <a:defRPr sz="1600"/>
            </a:lvl2pPr>
            <a:lvl3pPr marL="914400" indent="0">
              <a:buFont typeface="Wingdings" panose="05000000000000000000" pitchFamily="2" charset="2"/>
              <a:buNone/>
              <a:defRPr sz="14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91195"/>
          </a:xfrm>
          <a:prstGeom prst="rect">
            <a:avLst/>
          </a:prstGeom>
        </p:spPr>
      </p:pic>
      <p:sp>
        <p:nvSpPr>
          <p:cNvPr id="9" name="Espace réservé du titr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2493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Titre de la page</a:t>
            </a:r>
            <a:endParaRPr lang="fr-CA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596336" y="6232227"/>
            <a:ext cx="114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AD205257-F721-4955-A453-19FB9245B437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93296"/>
            <a:ext cx="1685925" cy="4953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5720"/>
            <a:ext cx="9144000" cy="169664"/>
          </a:xfrm>
          <a:prstGeom prst="rect">
            <a:avLst/>
          </a:prstGeom>
        </p:spPr>
      </p:pic>
      <p:sp>
        <p:nvSpPr>
          <p:cNvPr id="14" name="Espace réservé du contenu 2"/>
          <p:cNvSpPr>
            <a:spLocks noGrp="1"/>
          </p:cNvSpPr>
          <p:nvPr>
            <p:ph sz="half" idx="10"/>
          </p:nvPr>
        </p:nvSpPr>
        <p:spPr>
          <a:xfrm>
            <a:off x="4644008" y="1412776"/>
            <a:ext cx="4176464" cy="45365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200" indent="0">
              <a:buFont typeface="Wingdings" panose="05000000000000000000" pitchFamily="2" charset="2"/>
              <a:buNone/>
              <a:defRPr sz="1600"/>
            </a:lvl2pPr>
            <a:lvl3pPr marL="914400" indent="0">
              <a:buFont typeface="Wingdings" panose="05000000000000000000" pitchFamily="2" charset="2"/>
              <a:buNone/>
              <a:defRPr sz="14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4290737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, contenus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3" b="31495"/>
          <a:stretch/>
        </p:blipFill>
        <p:spPr>
          <a:xfrm>
            <a:off x="0" y="2420888"/>
            <a:ext cx="4870029" cy="4437112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23528" y="1412777"/>
            <a:ext cx="8496944" cy="20882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200" indent="0">
              <a:buFont typeface="Wingdings" panose="05000000000000000000" pitchFamily="2" charset="2"/>
              <a:buNone/>
              <a:defRPr sz="1600"/>
            </a:lvl2pPr>
            <a:lvl3pPr marL="914400" indent="0">
              <a:buFont typeface="Wingdings" panose="05000000000000000000" pitchFamily="2" charset="2"/>
              <a:buNone/>
              <a:defRPr sz="14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91195"/>
          </a:xfrm>
          <a:prstGeom prst="rect">
            <a:avLst/>
          </a:prstGeom>
        </p:spPr>
      </p:pic>
      <p:sp>
        <p:nvSpPr>
          <p:cNvPr id="9" name="Espace réservé du titr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2493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Titre de la page</a:t>
            </a:r>
            <a:endParaRPr lang="fr-CA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596336" y="6232227"/>
            <a:ext cx="114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AD205257-F721-4955-A453-19FB9245B437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93296"/>
            <a:ext cx="1685925" cy="4953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5720"/>
            <a:ext cx="9144000" cy="169664"/>
          </a:xfrm>
          <a:prstGeom prst="rect">
            <a:avLst/>
          </a:prstGeom>
        </p:spPr>
      </p:pic>
      <p:sp>
        <p:nvSpPr>
          <p:cNvPr id="14" name="Espace réservé du contenu 2"/>
          <p:cNvSpPr>
            <a:spLocks noGrp="1"/>
          </p:cNvSpPr>
          <p:nvPr>
            <p:ph sz="half" idx="10"/>
          </p:nvPr>
        </p:nvSpPr>
        <p:spPr>
          <a:xfrm>
            <a:off x="323528" y="3717032"/>
            <a:ext cx="8496944" cy="223224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200" indent="0">
              <a:buFont typeface="Wingdings" panose="05000000000000000000" pitchFamily="2" charset="2"/>
              <a:buNone/>
              <a:defRPr sz="1600"/>
            </a:lvl2pPr>
            <a:lvl3pPr marL="914400" indent="0">
              <a:buFont typeface="Wingdings" panose="05000000000000000000" pitchFamily="2" charset="2"/>
              <a:buNone/>
              <a:defRPr sz="14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407741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93"/>
          <a:stretch/>
        </p:blipFill>
        <p:spPr>
          <a:xfrm>
            <a:off x="4273971" y="44624"/>
            <a:ext cx="4870029" cy="6477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91195"/>
          </a:xfrm>
          <a:prstGeom prst="rect">
            <a:avLst/>
          </a:prstGeom>
        </p:spPr>
      </p:pic>
      <p:sp>
        <p:nvSpPr>
          <p:cNvPr id="9" name="Espace réservé du titr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2493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Titre de la page</a:t>
            </a:r>
            <a:endParaRPr lang="fr-CA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596336" y="6232227"/>
            <a:ext cx="114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AD205257-F721-4955-A453-19FB9245B437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93296"/>
            <a:ext cx="1685925" cy="4953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5720"/>
            <a:ext cx="9144000" cy="169664"/>
          </a:xfrm>
          <a:prstGeom prst="rect">
            <a:avLst/>
          </a:prstGeom>
        </p:spPr>
      </p:pic>
      <p:sp>
        <p:nvSpPr>
          <p:cNvPr id="17" name="Espace réservé du contenu 2"/>
          <p:cNvSpPr>
            <a:spLocks noGrp="1"/>
          </p:cNvSpPr>
          <p:nvPr>
            <p:ph sz="half" idx="1"/>
          </p:nvPr>
        </p:nvSpPr>
        <p:spPr>
          <a:xfrm>
            <a:off x="323528" y="1412777"/>
            <a:ext cx="7128792" cy="45365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200" indent="0">
              <a:buFont typeface="Wingdings" panose="05000000000000000000" pitchFamily="2" charset="2"/>
              <a:buNone/>
              <a:defRPr sz="1600"/>
            </a:lvl2pPr>
            <a:lvl3pPr marL="914400" indent="0">
              <a:buFont typeface="Wingdings" panose="05000000000000000000" pitchFamily="2" charset="2"/>
              <a:buNone/>
              <a:defRPr sz="14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924887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39"/>
          <a:stretch/>
        </p:blipFill>
        <p:spPr>
          <a:xfrm>
            <a:off x="0" y="0"/>
            <a:ext cx="9144000" cy="5874589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5436096" y="4437112"/>
            <a:ext cx="3312368" cy="1368152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100" i="1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dirty="0" smtClean="0"/>
              <a:t>Informations de contact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596336" y="6232227"/>
            <a:ext cx="114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AD205257-F721-4955-A453-19FB9245B437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93296"/>
            <a:ext cx="1685925" cy="4953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04864"/>
            <a:ext cx="8208912" cy="1307152"/>
          </a:xfrm>
          <a:prstGeom prst="rect">
            <a:avLst/>
          </a:prstGeom>
        </p:spPr>
      </p:pic>
      <p:sp>
        <p:nvSpPr>
          <p:cNvPr id="13" name="Titre 1"/>
          <p:cNvSpPr>
            <a:spLocks noGrp="1"/>
          </p:cNvSpPr>
          <p:nvPr>
            <p:ph type="title" hasCustomPrompt="1"/>
          </p:nvPr>
        </p:nvSpPr>
        <p:spPr>
          <a:xfrm>
            <a:off x="971600" y="2498400"/>
            <a:ext cx="7200800" cy="720080"/>
          </a:xfrm>
          <a:prstGeom prst="rect">
            <a:avLst/>
          </a:prstGeom>
        </p:spPr>
        <p:txBody>
          <a:bodyPr anchor="b"/>
          <a:lstStyle>
            <a:lvl1pPr algn="ctr">
              <a:defRPr sz="3600" b="0" cap="all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Merci !</a:t>
            </a:r>
            <a:endParaRPr lang="fr-CA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5720"/>
            <a:ext cx="9144000" cy="16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92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re et liste_Fond 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91195"/>
          </a:xfrm>
          <a:prstGeom prst="rect">
            <a:avLst/>
          </a:prstGeom>
        </p:spPr>
      </p:pic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2493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A" dirty="0"/>
          </a:p>
        </p:txBody>
      </p:sp>
      <p:sp>
        <p:nvSpPr>
          <p:cNvPr id="9" name="Espace réservé du texte 2"/>
          <p:cNvSpPr>
            <a:spLocks noGrp="1"/>
          </p:cNvSpPr>
          <p:nvPr>
            <p:ph idx="1"/>
          </p:nvPr>
        </p:nvSpPr>
        <p:spPr>
          <a:xfrm>
            <a:off x="323528" y="1412777"/>
            <a:ext cx="8424936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1800" baseline="0"/>
            </a:lvl1pPr>
            <a:lvl2pPr>
              <a:buClr>
                <a:schemeClr val="bg1">
                  <a:lumMod val="65000"/>
                </a:schemeClr>
              </a:buClr>
              <a:defRPr sz="1600"/>
            </a:lvl2pPr>
            <a:lvl3pPr>
              <a:buClr>
                <a:schemeClr val="bg1">
                  <a:lumMod val="65000"/>
                </a:schemeClr>
              </a:buCl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596336" y="6232227"/>
            <a:ext cx="114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AD205257-F721-4955-A453-19FB9245B437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93296"/>
            <a:ext cx="1685925" cy="4953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5720"/>
            <a:ext cx="9144000" cy="16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281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91195"/>
          </a:xfrm>
          <a:prstGeom prst="rect">
            <a:avLst/>
          </a:prstGeom>
        </p:spPr>
      </p:pic>
      <p:sp>
        <p:nvSpPr>
          <p:cNvPr id="18" name="Espace réservé du titre 1"/>
          <p:cNvSpPr txBox="1">
            <a:spLocks/>
          </p:cNvSpPr>
          <p:nvPr userDrawn="1"/>
        </p:nvSpPr>
        <p:spPr>
          <a:xfrm>
            <a:off x="323528" y="332656"/>
            <a:ext cx="842493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Titre de la page</a:t>
            </a:r>
            <a:endParaRPr lang="fr-CA" dirty="0"/>
          </a:p>
        </p:txBody>
      </p:sp>
      <p:sp>
        <p:nvSpPr>
          <p:cNvPr id="2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596336" y="6232227"/>
            <a:ext cx="114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AD205257-F721-4955-A453-19FB9245B437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93296"/>
            <a:ext cx="1685925" cy="49530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5720"/>
            <a:ext cx="9144000" cy="169664"/>
          </a:xfrm>
          <a:prstGeom prst="rect">
            <a:avLst/>
          </a:prstGeom>
        </p:spPr>
      </p:pic>
      <p:sp>
        <p:nvSpPr>
          <p:cNvPr id="23" name="Espace réservé du texte 2"/>
          <p:cNvSpPr txBox="1">
            <a:spLocks/>
          </p:cNvSpPr>
          <p:nvPr userDrawn="1"/>
        </p:nvSpPr>
        <p:spPr>
          <a:xfrm>
            <a:off x="323528" y="1412777"/>
            <a:ext cx="8424936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endParaRPr lang="fr-CA" smtClean="0"/>
          </a:p>
          <a:p>
            <a:pPr>
              <a:buClr>
                <a:schemeClr val="accent2"/>
              </a:buClr>
              <a:buFont typeface="+mj-lt"/>
              <a:buAutoNum type="arabicPeriod"/>
            </a:pPr>
            <a:r>
              <a:rPr lang="fr-CA" smtClean="0"/>
              <a:t>Modifier les style du texte du masque</a:t>
            </a:r>
          </a:p>
          <a:p>
            <a:pPr lvl="1">
              <a:buClr>
                <a:schemeClr val="accent2"/>
              </a:buClr>
              <a:buFont typeface="+mj-lt"/>
              <a:buAutoNum type="arabicPeriod"/>
            </a:pPr>
            <a:r>
              <a:rPr lang="fr-CA" smtClean="0"/>
              <a:t>Deuxi</a:t>
            </a:r>
            <a:r>
              <a:rPr lang="fr-FR" smtClean="0"/>
              <a:t>ème </a:t>
            </a:r>
            <a:r>
              <a:rPr lang="fr-CA" smtClean="0"/>
              <a:t>niveau</a:t>
            </a:r>
          </a:p>
          <a:p>
            <a:pPr lvl="2">
              <a:buClr>
                <a:schemeClr val="accent2"/>
              </a:buClr>
              <a:buFont typeface="+mj-lt"/>
              <a:buAutoNum type="arabicPeriod"/>
            </a:pPr>
            <a:r>
              <a:rPr lang="fr-CA" smtClean="0"/>
              <a:t>Troisi</a:t>
            </a:r>
            <a:r>
              <a:rPr lang="fr-FR" smtClean="0"/>
              <a:t>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823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0" r:id="rId4"/>
    <p:sldLayoutId id="2147483652" r:id="rId5"/>
    <p:sldLayoutId id="2147483662" r:id="rId6"/>
    <p:sldLayoutId id="2147483660" r:id="rId7"/>
    <p:sldLayoutId id="2147483659" r:id="rId8"/>
    <p:sldLayoutId id="2147483664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3"/>
        </a:buClr>
        <a:buSzPct val="10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4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44.xml"/><Relationship Id="rId7" Type="http://schemas.openxmlformats.org/officeDocument/2006/relationships/slideLayout" Target="../slideLayouts/slideLayout9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10" Type="http://schemas.openxmlformats.org/officeDocument/2006/relationships/image" Target="../media/image8.png"/><Relationship Id="rId4" Type="http://schemas.openxmlformats.org/officeDocument/2006/relationships/tags" Target="../tags/tag45.xml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10" Type="http://schemas.openxmlformats.org/officeDocument/2006/relationships/image" Target="../media/image8.png"/><Relationship Id="rId4" Type="http://schemas.openxmlformats.org/officeDocument/2006/relationships/tags" Target="../tags/tag51.xml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57.xml"/><Relationship Id="rId7" Type="http://schemas.openxmlformats.org/officeDocument/2006/relationships/image" Target="../media/image13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slideLayout" Target="../slideLayouts/slideLayout9.xml"/><Relationship Id="rId5" Type="http://schemas.openxmlformats.org/officeDocument/2006/relationships/tags" Target="../tags/tag59.xml"/><Relationship Id="rId4" Type="http://schemas.openxmlformats.org/officeDocument/2006/relationships/tags" Target="../tags/tag5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62.xml"/><Relationship Id="rId7" Type="http://schemas.openxmlformats.org/officeDocument/2006/relationships/slideLayout" Target="../slideLayouts/slideLayout9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68.xml"/><Relationship Id="rId7" Type="http://schemas.openxmlformats.org/officeDocument/2006/relationships/slideLayout" Target="../slideLayouts/slideLayout9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74.xml"/><Relationship Id="rId7" Type="http://schemas.openxmlformats.org/officeDocument/2006/relationships/slideLayout" Target="../slideLayouts/slideLayout9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80.xml"/><Relationship Id="rId7" Type="http://schemas.openxmlformats.org/officeDocument/2006/relationships/image" Target="../media/image17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slideLayout" Target="../slideLayouts/slideLayout9.xml"/><Relationship Id="rId5" Type="http://schemas.openxmlformats.org/officeDocument/2006/relationships/tags" Target="../tags/tag82.xml"/><Relationship Id="rId4" Type="http://schemas.openxmlformats.org/officeDocument/2006/relationships/tags" Target="../tags/tag8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8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92.xml"/><Relationship Id="rId7" Type="http://schemas.openxmlformats.org/officeDocument/2006/relationships/image" Target="../media/image18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slideLayout" Target="../slideLayouts/slideLayout9.xml"/><Relationship Id="rId5" Type="http://schemas.openxmlformats.org/officeDocument/2006/relationships/tags" Target="../tags/tag94.xml"/><Relationship Id="rId4" Type="http://schemas.openxmlformats.org/officeDocument/2006/relationships/tags" Target="../tags/tag9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97.xml"/><Relationship Id="rId7" Type="http://schemas.openxmlformats.org/officeDocument/2006/relationships/image" Target="../media/image19.png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slideLayout" Target="../slideLayouts/slideLayout9.xml"/><Relationship Id="rId5" Type="http://schemas.openxmlformats.org/officeDocument/2006/relationships/tags" Target="../tags/tag99.xml"/><Relationship Id="rId4" Type="http://schemas.openxmlformats.org/officeDocument/2006/relationships/tags" Target="../tags/tag9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10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7" Type="http://schemas.openxmlformats.org/officeDocument/2006/relationships/image" Target="../media/image20.png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10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110.xml"/><Relationship Id="rId7" Type="http://schemas.openxmlformats.org/officeDocument/2006/relationships/slideLayout" Target="../slideLayouts/slideLayout9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9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7" Type="http://schemas.openxmlformats.org/officeDocument/2006/relationships/image" Target="../media/image8.png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1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4.xml"/><Relationship Id="rId7" Type="http://schemas.openxmlformats.org/officeDocument/2006/relationships/image" Target="../media/image9.jpe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8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8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25.xml"/><Relationship Id="rId10" Type="http://schemas.openxmlformats.org/officeDocument/2006/relationships/tags" Target="../tags/tag30.xml"/><Relationship Id="rId4" Type="http://schemas.openxmlformats.org/officeDocument/2006/relationships/tags" Target="../tags/tag24.xml"/><Relationship Id="rId9" Type="http://schemas.openxmlformats.org/officeDocument/2006/relationships/tags" Target="../tags/tag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8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79512" y="2636912"/>
            <a:ext cx="8748000" cy="794305"/>
          </a:xfrm>
        </p:spPr>
        <p:txBody>
          <a:bodyPr>
            <a:normAutofit fontScale="90000"/>
          </a:bodyPr>
          <a:lstStyle/>
          <a:p>
            <a:r>
              <a:rPr lang="en-CA" dirty="0" err="1" smtClean="0"/>
              <a:t>PrÉsentation</a:t>
            </a:r>
            <a:r>
              <a:rPr lang="en-CA" dirty="0" smtClean="0"/>
              <a:t> de la </a:t>
            </a:r>
            <a:br>
              <a:rPr lang="en-CA" dirty="0" smtClean="0"/>
            </a:br>
            <a:r>
              <a:rPr lang="en-CA" dirty="0" smtClean="0"/>
              <a:t>Collaboration </a:t>
            </a:r>
            <a:r>
              <a:rPr lang="en-CA" dirty="0" err="1" smtClean="0"/>
              <a:t>Interéquipe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 smtClean="0"/>
              <a:t>Document confidentiel copyright © octopus-</a:t>
            </a:r>
            <a:r>
              <a:rPr lang="fr-CA" dirty="0" err="1" smtClean="0"/>
              <a:t>itsm</a:t>
            </a:r>
            <a:r>
              <a:rPr lang="fr-CA" dirty="0" smtClean="0"/>
              <a:t> 2015. tous droits réservés</a:t>
            </a:r>
            <a:endParaRPr lang="fr-CA" dirty="0"/>
          </a:p>
        </p:txBody>
      </p:sp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2717308" y="3741088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 err="1" smtClean="0">
                <a:solidFill>
                  <a:schemeClr val="tx2">
                    <a:lumMod val="75000"/>
                  </a:schemeClr>
                </a:solidFill>
                <a:latin typeface="Bitter" panose="02000000000000000000" pitchFamily="2" charset="0"/>
              </a:rPr>
              <a:t>Présentateur</a:t>
            </a:r>
            <a:r>
              <a:rPr lang="en-CA" sz="160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Bitter" panose="02000000000000000000" pitchFamily="2" charset="0"/>
              </a:rPr>
              <a:t>  : </a:t>
            </a:r>
            <a:r>
              <a:rPr lang="en-CA" sz="1400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Nathalie Varennes</a:t>
            </a:r>
            <a:endParaRPr lang="en-CA" sz="1400" dirty="0">
              <a:solidFill>
                <a:schemeClr val="accent5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03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Scénarios de collaboration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80000" y="1124744"/>
            <a:ext cx="8820000" cy="4752528"/>
          </a:xfrm>
        </p:spPr>
        <p:txBody>
          <a:bodyPr>
            <a:noAutofit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4F81BD"/>
              </a:buClr>
              <a:buFont typeface="+mj-lt"/>
              <a:buAutoNum type="arabicPeriod"/>
            </a:pPr>
            <a:r>
              <a:rPr lang="fr-CA" sz="2000" u="sng" dirty="0" smtClean="0">
                <a:solidFill>
                  <a:srgbClr val="4F81BD"/>
                </a:solidFill>
              </a:rPr>
              <a:t>Un gabarit de demande </a:t>
            </a:r>
            <a:r>
              <a:rPr lang="fr-CA" sz="2000" u="sng" dirty="0">
                <a:solidFill>
                  <a:srgbClr val="4F81BD"/>
                </a:solidFill>
              </a:rPr>
              <a:t>de </a:t>
            </a:r>
            <a:r>
              <a:rPr lang="fr-CA" sz="2000" u="sng" dirty="0" smtClean="0">
                <a:solidFill>
                  <a:srgbClr val="4F81BD"/>
                </a:solidFill>
              </a:rPr>
              <a:t>service</a:t>
            </a:r>
            <a:r>
              <a:rPr lang="fr-CA" sz="2000" dirty="0" smtClean="0">
                <a:solidFill>
                  <a:srgbClr val="4F81BD"/>
                </a:solidFill>
              </a:rPr>
              <a:t> </a:t>
            </a:r>
            <a:r>
              <a:rPr lang="fr-CA" sz="2000" dirty="0">
                <a:solidFill>
                  <a:srgbClr val="4F81BD"/>
                </a:solidFill>
              </a:rPr>
              <a:t>contenant des tâches standards assignées à une ou plusieurs </a:t>
            </a:r>
            <a:r>
              <a:rPr lang="fr-CA" sz="2000" dirty="0" smtClean="0">
                <a:solidFill>
                  <a:srgbClr val="4F81BD"/>
                </a:solidFill>
              </a:rPr>
              <a:t>équipes.</a:t>
            </a:r>
            <a:endParaRPr lang="fr-CA" sz="2000" dirty="0">
              <a:solidFill>
                <a:srgbClr val="4F81BD"/>
              </a:solidFill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4F81BD"/>
              </a:buClr>
              <a:buFont typeface="+mj-lt"/>
              <a:buAutoNum type="arabicPeriod"/>
            </a:pPr>
            <a:r>
              <a:rPr lang="fr-CA" sz="2000" u="sng" dirty="0">
                <a:solidFill>
                  <a:srgbClr val="4F81BD"/>
                </a:solidFill>
              </a:rPr>
              <a:t>Un gabarit de </a:t>
            </a:r>
            <a:r>
              <a:rPr lang="fr-CA" sz="2000" u="sng" dirty="0" smtClean="0">
                <a:solidFill>
                  <a:srgbClr val="4F81BD"/>
                </a:solidFill>
              </a:rPr>
              <a:t>demande de changement </a:t>
            </a:r>
            <a:r>
              <a:rPr lang="fr-CA" sz="2000" dirty="0">
                <a:solidFill>
                  <a:srgbClr val="4F81BD"/>
                </a:solidFill>
              </a:rPr>
              <a:t>contenant des tâches standards assignées à une ou plusieurs </a:t>
            </a:r>
            <a:r>
              <a:rPr lang="fr-CA" sz="2000" dirty="0" smtClean="0">
                <a:solidFill>
                  <a:srgbClr val="4F81BD"/>
                </a:solidFill>
              </a:rPr>
              <a:t>équipes.</a:t>
            </a:r>
            <a:endParaRPr lang="fr-CA" sz="2000" dirty="0">
              <a:solidFill>
                <a:srgbClr val="4F81BD"/>
              </a:solidFill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4F81BD"/>
              </a:buClr>
              <a:buFont typeface="+mj-lt"/>
              <a:buAutoNum type="arabicPeriod"/>
            </a:pPr>
            <a:r>
              <a:rPr lang="fr-CA" sz="2000" u="sng" dirty="0" smtClean="0">
                <a:solidFill>
                  <a:srgbClr val="4F81BD"/>
                </a:solidFill>
              </a:rPr>
              <a:t>Une demande de service (SR) </a:t>
            </a:r>
            <a:r>
              <a:rPr lang="fr-CA" sz="2000" dirty="0">
                <a:solidFill>
                  <a:srgbClr val="4F81BD"/>
                </a:solidFill>
              </a:rPr>
              <a:t>contenant des tâches standards assignées à une ou plusieurs </a:t>
            </a:r>
            <a:r>
              <a:rPr lang="fr-CA" sz="2000" dirty="0" smtClean="0">
                <a:solidFill>
                  <a:srgbClr val="4F81BD"/>
                </a:solidFill>
              </a:rPr>
              <a:t>équipes.</a:t>
            </a:r>
            <a:endParaRPr lang="fr-CA" sz="2000" dirty="0">
              <a:solidFill>
                <a:srgbClr val="4F81BD"/>
              </a:solidFill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4F81BD"/>
              </a:buClr>
              <a:buFont typeface="+mj-lt"/>
              <a:buAutoNum type="arabicPeriod"/>
            </a:pPr>
            <a:r>
              <a:rPr lang="fr-CA" sz="2000" u="sng" dirty="0" smtClean="0">
                <a:solidFill>
                  <a:srgbClr val="4F81BD"/>
                </a:solidFill>
              </a:rPr>
              <a:t>Un </a:t>
            </a:r>
            <a:r>
              <a:rPr lang="fr-CA" sz="2000" u="sng" dirty="0">
                <a:solidFill>
                  <a:srgbClr val="4F81BD"/>
                </a:solidFill>
              </a:rPr>
              <a:t>problème </a:t>
            </a:r>
            <a:r>
              <a:rPr lang="fr-CA" sz="2000" dirty="0">
                <a:solidFill>
                  <a:srgbClr val="4F81BD"/>
                </a:solidFill>
              </a:rPr>
              <a:t>contenant des tâches standards assignées à une ou plusieurs </a:t>
            </a:r>
            <a:r>
              <a:rPr lang="fr-CA" sz="2000" dirty="0" smtClean="0">
                <a:solidFill>
                  <a:srgbClr val="4F81BD"/>
                </a:solidFill>
              </a:rPr>
              <a:t>équipes.</a:t>
            </a:r>
            <a:endParaRPr lang="fr-CA" sz="2000" dirty="0">
              <a:solidFill>
                <a:srgbClr val="4F81BD"/>
              </a:solidFill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4F81BD"/>
              </a:buClr>
              <a:buFont typeface="+mj-lt"/>
              <a:buAutoNum type="arabicPeriod"/>
            </a:pPr>
            <a:r>
              <a:rPr lang="fr-CA" sz="2000" u="sng" dirty="0" smtClean="0">
                <a:solidFill>
                  <a:srgbClr val="4F81BD"/>
                </a:solidFill>
              </a:rPr>
              <a:t>Une demande de changement </a:t>
            </a:r>
            <a:r>
              <a:rPr lang="fr-CA" sz="2000" dirty="0">
                <a:solidFill>
                  <a:srgbClr val="4F81BD"/>
                </a:solidFill>
              </a:rPr>
              <a:t>contenant des tâches standards assignées à une ou plusieurs </a:t>
            </a:r>
            <a:r>
              <a:rPr lang="fr-CA" sz="2000" dirty="0" smtClean="0">
                <a:solidFill>
                  <a:srgbClr val="4F81BD"/>
                </a:solidFill>
              </a:rPr>
              <a:t>équipes.</a:t>
            </a:r>
            <a:endParaRPr lang="fr-CA" sz="2000" dirty="0">
              <a:solidFill>
                <a:srgbClr val="4F81B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8316000" y="6232227"/>
            <a:ext cx="421200" cy="365125"/>
          </a:xfrm>
        </p:spPr>
        <p:txBody>
          <a:bodyPr/>
          <a:lstStyle/>
          <a:p>
            <a:fld id="{AD205257-F721-4955-A453-19FB9245B437}" type="slidenum">
              <a:rPr lang="fr-CA" smtClean="0"/>
              <a:pPr/>
              <a:t>10</a:t>
            </a:fld>
            <a:endParaRPr lang="fr-CA" dirty="0"/>
          </a:p>
        </p:txBody>
      </p:sp>
      <p:pic>
        <p:nvPicPr>
          <p:cNvPr id="6" name="Picture 2" descr="Résultats de recherche d'images pour « fleche suivant png »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00" y="5936400"/>
            <a:ext cx="647640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93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fr-CA" dirty="0" smtClean="0"/>
              <a:t>Nouvelle permission</a:t>
            </a:r>
            <a:endParaRPr lang="fr-CA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>
          <a:xfrm>
            <a:off x="8316000" y="6232227"/>
            <a:ext cx="421200" cy="365125"/>
          </a:xfrm>
        </p:spPr>
        <p:txBody>
          <a:bodyPr/>
          <a:lstStyle/>
          <a:p>
            <a:fld id="{AD205257-F721-4955-A453-19FB9245B437}" type="slidenum">
              <a:rPr lang="fr-CA" smtClean="0"/>
              <a:pPr/>
              <a:t>11</a:t>
            </a:fld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123728" y="2132856"/>
            <a:ext cx="4968551" cy="3756328"/>
          </a:xfrm>
          <a:prstGeom prst="rect">
            <a:avLst/>
          </a:prstGeom>
          <a:ln w="12700">
            <a:solidFill>
              <a:srgbClr val="7F7F7F"/>
            </a:solidFill>
          </a:ln>
        </p:spPr>
      </p:pic>
      <p:sp>
        <p:nvSpPr>
          <p:cNvPr id="13" name="ZoneTexte 12"/>
          <p:cNvSpPr txBox="1"/>
          <p:nvPr>
            <p:custDataLst>
              <p:tags r:id="rId4"/>
            </p:custDataLst>
          </p:nvPr>
        </p:nvSpPr>
        <p:spPr>
          <a:xfrm>
            <a:off x="1223499" y="1157843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 smtClean="0">
                <a:solidFill>
                  <a:srgbClr val="4F81BD"/>
                </a:solidFill>
              </a:rPr>
              <a:t>Pour assigner une tâche à une autre équipe, une nouvelle permission a été ajoutée permettant ainsi d’autoriser un ou des utilisateurs à partager des tâches. Par défaut, aucun utilisateur Octopus a cette permission d’activé.</a:t>
            </a:r>
            <a:endParaRPr lang="fr-CA" sz="1600" dirty="0">
              <a:solidFill>
                <a:srgbClr val="4F81BD"/>
              </a:solidFill>
            </a:endParaRPr>
          </a:p>
        </p:txBody>
      </p:sp>
      <p:pic>
        <p:nvPicPr>
          <p:cNvPr id="15" name="Espace réservé du contenu 5"/>
          <p:cNvPicPr>
            <a:picLocks noGrp="1" noChangeAspect="1"/>
          </p:cNvPicPr>
          <p:nvPr>
            <p:ph sz="half" idx="4294967295"/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51520" y="1028933"/>
            <a:ext cx="936104" cy="1239246"/>
          </a:xfrm>
          <a:prstGeom prst="rect">
            <a:avLst/>
          </a:prstGeom>
        </p:spPr>
      </p:pic>
      <p:pic>
        <p:nvPicPr>
          <p:cNvPr id="8" name="Picture 2" descr="Résultats de recherche d'images pour « fleche suivant png »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00" y="5936621"/>
            <a:ext cx="648072" cy="75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26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assignation d’une tâche à une autre équipe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>
          <a:xfrm>
            <a:off x="8316000" y="6232227"/>
            <a:ext cx="421200" cy="365125"/>
          </a:xfrm>
        </p:spPr>
        <p:txBody>
          <a:bodyPr/>
          <a:lstStyle/>
          <a:p>
            <a:fld id="{AD205257-F721-4955-A453-19FB9245B437}" type="slidenum">
              <a:rPr lang="fr-CA" smtClean="0"/>
              <a:pPr/>
              <a:t>12</a:t>
            </a:fld>
            <a:endParaRPr lang="fr-CA" dirty="0"/>
          </a:p>
        </p:txBody>
      </p:sp>
      <p:sp>
        <p:nvSpPr>
          <p:cNvPr id="6" name="ZoneTexte 5"/>
          <p:cNvSpPr txBox="1"/>
          <p:nvPr>
            <p:custDataLst>
              <p:tags r:id="rId3"/>
            </p:custDataLst>
          </p:nvPr>
        </p:nvSpPr>
        <p:spPr>
          <a:xfrm>
            <a:off x="180000" y="1093966"/>
            <a:ext cx="86404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700" dirty="0" smtClean="0">
                <a:solidFill>
                  <a:srgbClr val="4F81BD"/>
                </a:solidFill>
              </a:rPr>
              <a:t>Pour assigner une tâche à une autre équipe, on retrouve le lien </a:t>
            </a:r>
            <a:r>
              <a:rPr lang="fr-CA" sz="1700" i="1" u="sng" dirty="0">
                <a:solidFill>
                  <a:srgbClr val="4F81BD"/>
                </a:solidFill>
              </a:rPr>
              <a:t>Assigner à une autre équipe</a:t>
            </a:r>
            <a:r>
              <a:rPr lang="fr-CA" sz="1700" dirty="0">
                <a:solidFill>
                  <a:srgbClr val="4F81BD"/>
                </a:solidFill>
              </a:rPr>
              <a:t> </a:t>
            </a:r>
            <a:r>
              <a:rPr lang="fr-CA" sz="1700" dirty="0" smtClean="0">
                <a:solidFill>
                  <a:srgbClr val="4F81BD"/>
                </a:solidFill>
              </a:rPr>
              <a:t>disponible en mode G</a:t>
            </a:r>
            <a:r>
              <a:rPr lang="fr-CA" sz="1700" i="1" dirty="0" smtClean="0">
                <a:solidFill>
                  <a:srgbClr val="4F81BD"/>
                </a:solidFill>
              </a:rPr>
              <a:t>raphique</a:t>
            </a:r>
            <a:r>
              <a:rPr lang="fr-CA" sz="1700" dirty="0" smtClean="0">
                <a:solidFill>
                  <a:srgbClr val="4F81BD"/>
                </a:solidFill>
              </a:rPr>
              <a:t> ou É</a:t>
            </a:r>
            <a:r>
              <a:rPr lang="fr-CA" sz="1700" i="1" dirty="0" smtClean="0">
                <a:solidFill>
                  <a:srgbClr val="4F81BD"/>
                </a:solidFill>
              </a:rPr>
              <a:t>dition de la tâche.</a:t>
            </a:r>
            <a:endParaRPr lang="fr-CA" sz="1700" dirty="0">
              <a:solidFill>
                <a:srgbClr val="4F81BD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35746" y="2984673"/>
            <a:ext cx="5878067" cy="3330200"/>
          </a:xfrm>
          <a:prstGeom prst="rect">
            <a:avLst/>
          </a:prstGeom>
        </p:spPr>
      </p:pic>
      <p:sp>
        <p:nvSpPr>
          <p:cNvPr id="14" name="ZoneTexte 13"/>
          <p:cNvSpPr txBox="1"/>
          <p:nvPr>
            <p:custDataLst>
              <p:tags r:id="rId5"/>
            </p:custDataLst>
          </p:nvPr>
        </p:nvSpPr>
        <p:spPr>
          <a:xfrm>
            <a:off x="180000" y="2652769"/>
            <a:ext cx="882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CA" sz="1600" dirty="0" smtClean="0">
                <a:solidFill>
                  <a:srgbClr val="4F81BD"/>
                </a:solidFill>
              </a:rPr>
              <a:t>Mode Graphique</a:t>
            </a:r>
            <a:endParaRPr lang="fr-CA" sz="1600" dirty="0">
              <a:solidFill>
                <a:srgbClr val="4F81BD"/>
              </a:solidFill>
            </a:endParaRPr>
          </a:p>
        </p:txBody>
      </p:sp>
      <p:sp>
        <p:nvSpPr>
          <p:cNvPr id="7" name="ZoneTexte 6"/>
          <p:cNvSpPr txBox="1"/>
          <p:nvPr>
            <p:custDataLst>
              <p:tags r:id="rId6"/>
            </p:custDataLst>
          </p:nvPr>
        </p:nvSpPr>
        <p:spPr>
          <a:xfrm>
            <a:off x="180000" y="1688830"/>
            <a:ext cx="8640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lvl="1" indent="-285750">
              <a:buSzPct val="175000"/>
              <a:buFont typeface="Arial" panose="020B0604020202020204" pitchFamily="34" charset="0"/>
              <a:buChar char="•"/>
            </a:pPr>
            <a:r>
              <a:rPr lang="fr-CA" sz="1400" dirty="0" smtClean="0">
                <a:solidFill>
                  <a:srgbClr val="4F81BD"/>
                </a:solidFill>
              </a:rPr>
              <a:t>L’activation du lien permet de rendre disponible le champ </a:t>
            </a:r>
            <a:r>
              <a:rPr lang="fr-CA" sz="1400" i="1" dirty="0" smtClean="0">
                <a:solidFill>
                  <a:srgbClr val="4F81BD"/>
                </a:solidFill>
              </a:rPr>
              <a:t>Équipe.</a:t>
            </a:r>
          </a:p>
          <a:p>
            <a:pPr marL="444500" lvl="1" indent="-285750">
              <a:buSzPct val="175000"/>
              <a:buFont typeface="Arial" panose="020B0604020202020204" pitchFamily="34" charset="0"/>
              <a:buChar char="•"/>
            </a:pPr>
            <a:r>
              <a:rPr lang="fr-CA" sz="1400" dirty="0" smtClean="0">
                <a:solidFill>
                  <a:srgbClr val="4F81BD"/>
                </a:solidFill>
              </a:rPr>
              <a:t>Par la suite, un Filtre est appliqué </a:t>
            </a:r>
            <a:r>
              <a:rPr lang="fr-CA" sz="1400" dirty="0">
                <a:solidFill>
                  <a:srgbClr val="4F81BD"/>
                </a:solidFill>
              </a:rPr>
              <a:t>sous les champs </a:t>
            </a:r>
            <a:r>
              <a:rPr lang="fr-CA" sz="1400" i="1" dirty="0">
                <a:solidFill>
                  <a:srgbClr val="4F81BD"/>
                </a:solidFill>
              </a:rPr>
              <a:t>Groupes</a:t>
            </a:r>
            <a:r>
              <a:rPr lang="fr-CA" sz="1400" dirty="0">
                <a:solidFill>
                  <a:srgbClr val="4F81BD"/>
                </a:solidFill>
              </a:rPr>
              <a:t> et </a:t>
            </a:r>
            <a:r>
              <a:rPr lang="fr-CA" sz="1400" i="1" dirty="0">
                <a:solidFill>
                  <a:srgbClr val="4F81BD"/>
                </a:solidFill>
              </a:rPr>
              <a:t>Intervenants</a:t>
            </a:r>
            <a:r>
              <a:rPr lang="fr-CA" sz="1400" dirty="0">
                <a:solidFill>
                  <a:srgbClr val="4F81BD"/>
                </a:solidFill>
              </a:rPr>
              <a:t> selon l’équipe sélectionnée. </a:t>
            </a:r>
          </a:p>
          <a:p>
            <a:pPr marL="444500" lvl="1" indent="-4763"/>
            <a:r>
              <a:rPr lang="fr-CA" sz="1400" i="1" dirty="0">
                <a:solidFill>
                  <a:srgbClr val="4F81BD"/>
                </a:solidFill>
              </a:rPr>
              <a:t>Par défaut, le champ équipe est vide et correspond à l’équipe de l’utilisateur </a:t>
            </a:r>
            <a:r>
              <a:rPr lang="fr-CA" sz="1400" i="1" dirty="0" smtClean="0">
                <a:solidFill>
                  <a:srgbClr val="4F81BD"/>
                </a:solidFill>
              </a:rPr>
              <a:t>Octopus </a:t>
            </a:r>
            <a:r>
              <a:rPr lang="fr-CA" sz="1400" i="1" dirty="0">
                <a:solidFill>
                  <a:srgbClr val="4F81BD"/>
                </a:solidFill>
              </a:rPr>
              <a:t>connecté</a:t>
            </a:r>
            <a:r>
              <a:rPr lang="fr-CA" sz="1400" i="1" dirty="0" smtClean="0">
                <a:solidFill>
                  <a:srgbClr val="4F81BD"/>
                </a:solidFill>
              </a:rPr>
              <a:t>.</a:t>
            </a:r>
            <a:r>
              <a:rPr lang="fr-CA" sz="1400" dirty="0" smtClean="0">
                <a:solidFill>
                  <a:srgbClr val="4F81BD"/>
                </a:solidFill>
              </a:rPr>
              <a:t> </a:t>
            </a:r>
          </a:p>
        </p:txBody>
      </p:sp>
      <p:pic>
        <p:nvPicPr>
          <p:cNvPr id="9" name="Picture 2" descr="Résultats de recherche d'images pour « fleche suivant png »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00" y="5936621"/>
            <a:ext cx="648072" cy="75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65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cap="none" dirty="0"/>
              <a:t>Suite</a:t>
            </a:r>
            <a:r>
              <a:rPr lang="fr-CA" dirty="0"/>
              <a:t> … </a:t>
            </a:r>
            <a:r>
              <a:rPr lang="fr-CA" dirty="0" smtClean="0"/>
              <a:t>assignation d’une tâche à une autre équipe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>
          <a:xfrm>
            <a:off x="8316000" y="6232227"/>
            <a:ext cx="421200" cy="365125"/>
          </a:xfrm>
        </p:spPr>
        <p:txBody>
          <a:bodyPr/>
          <a:lstStyle/>
          <a:p>
            <a:fld id="{AD205257-F721-4955-A453-19FB9245B437}" type="slidenum">
              <a:rPr lang="fr-CA" smtClean="0"/>
              <a:pPr/>
              <a:t>13</a:t>
            </a:fld>
            <a:endParaRPr lang="fr-CA" dirty="0"/>
          </a:p>
        </p:txBody>
      </p:sp>
      <p:sp>
        <p:nvSpPr>
          <p:cNvPr id="14" name="ZoneTexte 13"/>
          <p:cNvSpPr txBox="1"/>
          <p:nvPr>
            <p:custDataLst>
              <p:tags r:id="rId3"/>
            </p:custDataLst>
          </p:nvPr>
        </p:nvSpPr>
        <p:spPr>
          <a:xfrm>
            <a:off x="180000" y="1052736"/>
            <a:ext cx="882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fr-CA" sz="1600" dirty="0" smtClean="0">
                <a:solidFill>
                  <a:srgbClr val="4F81BD"/>
                </a:solidFill>
              </a:rPr>
              <a:t>Mode </a:t>
            </a:r>
            <a:r>
              <a:rPr lang="fr-CA" sz="1600" i="1" dirty="0" smtClean="0">
                <a:solidFill>
                  <a:srgbClr val="4F81BD"/>
                </a:solidFill>
              </a:rPr>
              <a:t>Édition de la tâche</a:t>
            </a:r>
            <a:endParaRPr lang="fr-CA" sz="1600" i="1" dirty="0">
              <a:solidFill>
                <a:srgbClr val="4F81BD"/>
              </a:solidFill>
            </a:endParaRPr>
          </a:p>
        </p:txBody>
      </p:sp>
      <p:pic>
        <p:nvPicPr>
          <p:cNvPr id="3074" name="Picture 2" descr="C:\Users\NVAREN~1\AppData\Local\Temp\SNAGHTML7ec73ff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649" y="1484784"/>
            <a:ext cx="5462702" cy="4362255"/>
          </a:xfrm>
          <a:prstGeom prst="rect">
            <a:avLst/>
          </a:prstGeom>
          <a:noFill/>
          <a:ln w="12700">
            <a:solidFill>
              <a:srgbClr val="7F7F7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ésultats de recherche d'images pour « fleche suivant png »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00" y="5936621"/>
            <a:ext cx="648072" cy="75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48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cap="none" dirty="0" smtClean="0"/>
              <a:t>Résultat 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>
          <a:xfrm>
            <a:off x="8316000" y="6232227"/>
            <a:ext cx="421200" cy="365125"/>
          </a:xfrm>
        </p:spPr>
        <p:txBody>
          <a:bodyPr/>
          <a:lstStyle/>
          <a:p>
            <a:fld id="{AD205257-F721-4955-A453-19FB9245B437}" type="slidenum">
              <a:rPr lang="fr-CA" smtClean="0"/>
              <a:pPr/>
              <a:t>14</a:t>
            </a:fld>
            <a:endParaRPr lang="fr-CA" dirty="0"/>
          </a:p>
        </p:txBody>
      </p:sp>
      <p:sp>
        <p:nvSpPr>
          <p:cNvPr id="6" name="ZoneTexte 5"/>
          <p:cNvSpPr txBox="1"/>
          <p:nvPr>
            <p:custDataLst>
              <p:tags r:id="rId3"/>
            </p:custDataLst>
          </p:nvPr>
        </p:nvSpPr>
        <p:spPr>
          <a:xfrm>
            <a:off x="180000" y="1356366"/>
            <a:ext cx="88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 smtClean="0">
                <a:solidFill>
                  <a:srgbClr val="4F81BD"/>
                </a:solidFill>
              </a:rPr>
              <a:t>La tâche est visible et éditable sous les listes par tous les utilisateurs faisant partie du groupe assigné.</a:t>
            </a:r>
            <a:endParaRPr lang="fr-CA" sz="1600" dirty="0">
              <a:solidFill>
                <a:srgbClr val="4F81BD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763688" y="1831637"/>
            <a:ext cx="5832648" cy="4377373"/>
          </a:xfrm>
          <a:prstGeom prst="rect">
            <a:avLst/>
          </a:prstGeom>
          <a:ln w="12700">
            <a:solidFill>
              <a:srgbClr val="7F7F7F"/>
            </a:solidFill>
          </a:ln>
        </p:spPr>
      </p:pic>
      <p:sp>
        <p:nvSpPr>
          <p:cNvPr id="5" name="ZoneTexte 4"/>
          <p:cNvSpPr txBox="1"/>
          <p:nvPr>
            <p:custDataLst>
              <p:tags r:id="rId5"/>
            </p:custDataLst>
          </p:nvPr>
        </p:nvSpPr>
        <p:spPr>
          <a:xfrm>
            <a:off x="180000" y="980728"/>
            <a:ext cx="88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4F81BD"/>
                </a:solidFill>
              </a:rPr>
              <a:t>Équipe</a:t>
            </a:r>
            <a:r>
              <a:rPr lang="fr-CA" b="1" dirty="0"/>
              <a:t> </a:t>
            </a:r>
            <a:r>
              <a:rPr lang="fr-CA" b="1" dirty="0">
                <a:solidFill>
                  <a:srgbClr val="4F81BD"/>
                </a:solidFill>
              </a:rPr>
              <a:t>Collaboratrice</a:t>
            </a:r>
          </a:p>
        </p:txBody>
      </p:sp>
      <p:pic>
        <p:nvPicPr>
          <p:cNvPr id="8" name="Picture 2" descr="Résultats de recherche d'images pour « fleche suivant png »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00" y="5936621"/>
            <a:ext cx="648072" cy="75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36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cap="none" dirty="0"/>
              <a:t>Suite</a:t>
            </a:r>
            <a:r>
              <a:rPr lang="fr-CA" dirty="0"/>
              <a:t> … </a:t>
            </a:r>
            <a:r>
              <a:rPr lang="fr-CA" cap="none" dirty="0" smtClean="0"/>
              <a:t>Résultat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>
          <a:xfrm>
            <a:off x="8316000" y="6232227"/>
            <a:ext cx="421200" cy="365125"/>
          </a:xfrm>
        </p:spPr>
        <p:txBody>
          <a:bodyPr/>
          <a:lstStyle/>
          <a:p>
            <a:fld id="{AD205257-F721-4955-A453-19FB9245B437}" type="slidenum">
              <a:rPr lang="fr-CA" smtClean="0"/>
              <a:pPr/>
              <a:t>15</a:t>
            </a:fld>
            <a:endParaRPr lang="fr-CA" dirty="0"/>
          </a:p>
        </p:txBody>
      </p:sp>
      <p:sp>
        <p:nvSpPr>
          <p:cNvPr id="9" name="ZoneTexte 8"/>
          <p:cNvSpPr txBox="1"/>
          <p:nvPr>
            <p:custDataLst>
              <p:tags r:id="rId3"/>
            </p:custDataLst>
          </p:nvPr>
        </p:nvSpPr>
        <p:spPr>
          <a:xfrm>
            <a:off x="180000" y="1340768"/>
            <a:ext cx="88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 smtClean="0">
                <a:solidFill>
                  <a:srgbClr val="4F81BD"/>
                </a:solidFill>
              </a:rPr>
              <a:t>Une tâche partagée à une autre équipe reste visible et éditable sous les listes par tous les utilisateurs ayant accès à la requête</a:t>
            </a:r>
            <a:r>
              <a:rPr lang="fr-CA" sz="1600" dirty="0" smtClean="0"/>
              <a:t>.</a:t>
            </a:r>
            <a:endParaRPr lang="fr-CA" sz="1600" dirty="0"/>
          </a:p>
        </p:txBody>
      </p:sp>
      <p:sp>
        <p:nvSpPr>
          <p:cNvPr id="7" name="ZoneTexte 6"/>
          <p:cNvSpPr txBox="1"/>
          <p:nvPr>
            <p:custDataLst>
              <p:tags r:id="rId4"/>
            </p:custDataLst>
          </p:nvPr>
        </p:nvSpPr>
        <p:spPr>
          <a:xfrm>
            <a:off x="180000" y="1043444"/>
            <a:ext cx="88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4F81BD"/>
                </a:solidFill>
              </a:rPr>
              <a:t>Équipe </a:t>
            </a:r>
            <a:r>
              <a:rPr lang="fr-CA" b="1" dirty="0" smtClean="0">
                <a:solidFill>
                  <a:srgbClr val="4F81BD"/>
                </a:solidFill>
              </a:rPr>
              <a:t>Propriétaire</a:t>
            </a:r>
            <a:endParaRPr lang="fr-CA" b="1" dirty="0">
              <a:solidFill>
                <a:srgbClr val="4F81BD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763688" y="2014553"/>
            <a:ext cx="5573911" cy="4188744"/>
          </a:xfrm>
          <a:prstGeom prst="rect">
            <a:avLst/>
          </a:prstGeom>
          <a:ln w="12700">
            <a:solidFill>
              <a:srgbClr val="7F7F7F"/>
            </a:solidFill>
          </a:ln>
        </p:spPr>
      </p:pic>
      <p:pic>
        <p:nvPicPr>
          <p:cNvPr id="10" name="Picture 2" descr="Résultats de recherche d'images pour « fleche suivant png »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00" y="5936621"/>
            <a:ext cx="648072" cy="75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1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cap="none" dirty="0" smtClean="0"/>
              <a:t>Affichage personnalisée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>
          <a:xfrm>
            <a:off x="8316000" y="6232227"/>
            <a:ext cx="422142" cy="365125"/>
          </a:xfrm>
        </p:spPr>
        <p:txBody>
          <a:bodyPr/>
          <a:lstStyle/>
          <a:p>
            <a:fld id="{AD205257-F721-4955-A453-19FB9245B437}" type="slidenum">
              <a:rPr lang="fr-CA" smtClean="0"/>
              <a:pPr/>
              <a:t>16</a:t>
            </a:fld>
            <a:endParaRPr lang="fr-CA" dirty="0"/>
          </a:p>
        </p:txBody>
      </p:sp>
      <p:sp>
        <p:nvSpPr>
          <p:cNvPr id="6" name="ZoneTexte 5"/>
          <p:cNvSpPr txBox="1"/>
          <p:nvPr>
            <p:custDataLst>
              <p:tags r:id="rId3"/>
            </p:custDataLst>
          </p:nvPr>
        </p:nvSpPr>
        <p:spPr>
          <a:xfrm>
            <a:off x="180000" y="1053672"/>
            <a:ext cx="88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 smtClean="0">
                <a:solidFill>
                  <a:srgbClr val="4F81BD"/>
                </a:solidFill>
              </a:rPr>
              <a:t>Présence de deux nouvelles colonnes permettant de visualiser quels sont les </a:t>
            </a:r>
            <a:r>
              <a:rPr lang="fr-CA" sz="1600" smtClean="0">
                <a:solidFill>
                  <a:srgbClr val="4F81BD"/>
                </a:solidFill>
              </a:rPr>
              <a:t>équipes (propriétaire et collaboratrice) </a:t>
            </a:r>
            <a:r>
              <a:rPr lang="fr-CA" sz="1600" dirty="0" smtClean="0">
                <a:solidFill>
                  <a:srgbClr val="4F81BD"/>
                </a:solidFill>
              </a:rPr>
              <a:t>associées à la tâche sélectionnée.</a:t>
            </a:r>
            <a:endParaRPr lang="fr-CA" sz="1600" dirty="0">
              <a:solidFill>
                <a:srgbClr val="4F81BD"/>
              </a:solidFill>
            </a:endParaRPr>
          </a:p>
        </p:txBody>
      </p:sp>
      <p:sp>
        <p:nvSpPr>
          <p:cNvPr id="9" name="ZoneTexte 8"/>
          <p:cNvSpPr txBox="1"/>
          <p:nvPr>
            <p:custDataLst>
              <p:tags r:id="rId4"/>
            </p:custDataLst>
          </p:nvPr>
        </p:nvSpPr>
        <p:spPr>
          <a:xfrm>
            <a:off x="180000" y="1606213"/>
            <a:ext cx="882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CA" sz="1600" dirty="0" smtClean="0">
                <a:solidFill>
                  <a:srgbClr val="4F81BD"/>
                </a:solidFill>
              </a:rPr>
              <a:t>Mode Édition de la tâche</a:t>
            </a:r>
            <a:endParaRPr lang="fr-CA" sz="1600" dirty="0">
              <a:solidFill>
                <a:srgbClr val="4F81BD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71600" y="2060848"/>
            <a:ext cx="6706724" cy="2347677"/>
          </a:xfrm>
          <a:prstGeom prst="rect">
            <a:avLst/>
          </a:prstGeom>
          <a:ln w="12700">
            <a:solidFill>
              <a:srgbClr val="7F7F7F"/>
            </a:solidFill>
          </a:ln>
        </p:spPr>
      </p:pic>
      <p:pic>
        <p:nvPicPr>
          <p:cNvPr id="10" name="Picture 2" descr="Résultats de recherche d'images pour « fleche suivant png »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00" y="5936621"/>
            <a:ext cx="648072" cy="75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1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cap="none" dirty="0"/>
              <a:t>Suite</a:t>
            </a:r>
            <a:r>
              <a:rPr lang="fr-CA" dirty="0"/>
              <a:t> … </a:t>
            </a:r>
            <a:r>
              <a:rPr lang="fr-CA" cap="none" dirty="0" smtClean="0"/>
              <a:t>Affichage personnalisée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>
          <a:xfrm>
            <a:off x="8316000" y="6232227"/>
            <a:ext cx="422142" cy="365125"/>
          </a:xfrm>
        </p:spPr>
        <p:txBody>
          <a:bodyPr/>
          <a:lstStyle/>
          <a:p>
            <a:fld id="{AD205257-F721-4955-A453-19FB9245B437}" type="slidenum">
              <a:rPr lang="fr-CA" smtClean="0"/>
              <a:pPr/>
              <a:t>17</a:t>
            </a:fld>
            <a:endParaRPr lang="fr-CA" dirty="0"/>
          </a:p>
        </p:txBody>
      </p:sp>
      <p:sp>
        <p:nvSpPr>
          <p:cNvPr id="9" name="ZoneTexte 8"/>
          <p:cNvSpPr txBox="1"/>
          <p:nvPr>
            <p:custDataLst>
              <p:tags r:id="rId3"/>
            </p:custDataLst>
          </p:nvPr>
        </p:nvSpPr>
        <p:spPr>
          <a:xfrm>
            <a:off x="180000" y="1070154"/>
            <a:ext cx="882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fr-CA" sz="1600" dirty="0" smtClean="0">
                <a:solidFill>
                  <a:srgbClr val="4F81BD"/>
                </a:solidFill>
              </a:rPr>
              <a:t>Mode Liste</a:t>
            </a:r>
            <a:endParaRPr lang="fr-CA" sz="1600" dirty="0">
              <a:solidFill>
                <a:srgbClr val="4F81BD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71600" y="1429668"/>
            <a:ext cx="6624736" cy="4100771"/>
          </a:xfrm>
          <a:prstGeom prst="rect">
            <a:avLst/>
          </a:prstGeom>
          <a:ln w="12700">
            <a:solidFill>
              <a:srgbClr val="7F7F7F"/>
            </a:solidFill>
          </a:ln>
        </p:spPr>
      </p:pic>
      <p:pic>
        <p:nvPicPr>
          <p:cNvPr id="7" name="Picture 2" descr="Résultats de recherche d'images pour « fleche suivant png »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00" y="5936621"/>
            <a:ext cx="648072" cy="75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93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843808" y="2132856"/>
            <a:ext cx="3312368" cy="1800200"/>
          </a:xfrm>
        </p:spPr>
        <p:txBody>
          <a:bodyPr/>
          <a:lstStyle/>
          <a:p>
            <a:r>
              <a:rPr lang="fr-CA" b="1" dirty="0" smtClean="0"/>
              <a:t>Questions </a:t>
            </a:r>
            <a:br>
              <a:rPr lang="fr-CA" b="1" dirty="0" smtClean="0"/>
            </a:br>
            <a:r>
              <a:rPr lang="fr-CA" b="1" dirty="0" smtClean="0"/>
              <a:t>&amp; </a:t>
            </a:r>
            <a:br>
              <a:rPr lang="fr-CA" b="1" dirty="0" smtClean="0"/>
            </a:br>
            <a:r>
              <a:rPr lang="fr-CA" b="1" dirty="0" smtClean="0"/>
              <a:t>Points importants</a:t>
            </a:r>
            <a:endParaRPr lang="en-US" b="1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>
          <a:xfrm>
            <a:off x="8316000" y="6232227"/>
            <a:ext cx="421200" cy="365125"/>
          </a:xfrm>
        </p:spPr>
        <p:txBody>
          <a:bodyPr/>
          <a:lstStyle/>
          <a:p>
            <a:r>
              <a:rPr lang="fr-CA" dirty="0" smtClean="0"/>
              <a:t>1</a:t>
            </a:r>
            <a:fld id="{AD205257-F721-4955-A453-19FB9245B437}" type="slidenum">
              <a:rPr lang="fr-CA" smtClean="0"/>
              <a:pPr/>
              <a:t>18</a:t>
            </a:fld>
            <a:endParaRPr lang="fr-CA" dirty="0"/>
          </a:p>
        </p:txBody>
      </p:sp>
      <p:pic>
        <p:nvPicPr>
          <p:cNvPr id="7" name="Picture 2" descr="Résultats de recherche d'images pour « fleche suivant png »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00" y="5936621"/>
            <a:ext cx="648072" cy="75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56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>
            <p:custDataLst>
              <p:tags r:id="rId1"/>
            </p:custDataLst>
          </p:nvPr>
        </p:nvSpPr>
        <p:spPr>
          <a:xfrm>
            <a:off x="180000" y="1015564"/>
            <a:ext cx="87480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CA" sz="1400" b="1" cap="all" dirty="0" smtClean="0">
                <a:solidFill>
                  <a:srgbClr val="4F81BD"/>
                </a:solidFill>
              </a:rPr>
              <a:t>Qui peut partager une tâche d’un workflow du gabarit de SR ou de Changement?</a:t>
            </a:r>
          </a:p>
          <a:p>
            <a:pPr marL="800100" lvl="1" indent="-258763">
              <a:buSzPct val="175000"/>
              <a:buFont typeface="Arial" panose="020B0604020202020204" pitchFamily="34" charset="0"/>
              <a:buChar char="•"/>
            </a:pPr>
            <a:r>
              <a:rPr lang="fr-CA" sz="1400" dirty="0" smtClean="0">
                <a:solidFill>
                  <a:srgbClr val="4F81BD"/>
                </a:solidFill>
              </a:rPr>
              <a:t>Seulement </a:t>
            </a:r>
            <a:r>
              <a:rPr lang="fr-CA" sz="1400" dirty="0">
                <a:solidFill>
                  <a:srgbClr val="4F81BD"/>
                </a:solidFill>
              </a:rPr>
              <a:t>un utilisateur </a:t>
            </a:r>
            <a:r>
              <a:rPr lang="fr-CA" sz="1400" dirty="0" smtClean="0">
                <a:solidFill>
                  <a:srgbClr val="4F81BD"/>
                </a:solidFill>
              </a:rPr>
              <a:t>Octopus </a:t>
            </a:r>
            <a:r>
              <a:rPr lang="fr-CA" sz="1400" dirty="0">
                <a:solidFill>
                  <a:srgbClr val="4F81BD"/>
                </a:solidFill>
              </a:rPr>
              <a:t>ayant la permission </a:t>
            </a:r>
            <a:r>
              <a:rPr lang="fr-CA" sz="1400" u="sng" dirty="0" smtClean="0">
                <a:solidFill>
                  <a:srgbClr val="4F81BD"/>
                </a:solidFill>
              </a:rPr>
              <a:t>Administrer </a:t>
            </a:r>
            <a:r>
              <a:rPr lang="fr-CA" sz="1400" u="sng" dirty="0">
                <a:solidFill>
                  <a:srgbClr val="4F81BD"/>
                </a:solidFill>
              </a:rPr>
              <a:t>Octopus</a:t>
            </a:r>
            <a:r>
              <a:rPr lang="fr-CA" sz="1400" dirty="0">
                <a:solidFill>
                  <a:srgbClr val="4F81BD"/>
                </a:solidFill>
              </a:rPr>
              <a:t>.</a:t>
            </a:r>
          </a:p>
          <a:p>
            <a:pPr lvl="1"/>
            <a:endParaRPr lang="fr-CA" sz="1200" u="sng" dirty="0" smtClean="0"/>
          </a:p>
          <a:p>
            <a:pPr marL="342900" indent="-342900">
              <a:buFont typeface="+mj-lt"/>
              <a:buAutoNum type="arabicPeriod"/>
            </a:pPr>
            <a:r>
              <a:rPr lang="fr-CA" sz="1400" b="1" cap="all" dirty="0">
                <a:solidFill>
                  <a:srgbClr val="4F81BD"/>
                </a:solidFill>
              </a:rPr>
              <a:t>Qui Peut </a:t>
            </a:r>
            <a:r>
              <a:rPr lang="fr-CA" sz="1400" b="1" cap="all" dirty="0" smtClean="0">
                <a:solidFill>
                  <a:srgbClr val="4F81BD"/>
                </a:solidFill>
              </a:rPr>
              <a:t>Partager une </a:t>
            </a:r>
            <a:r>
              <a:rPr lang="fr-CA" sz="1400" b="1" cap="all" dirty="0">
                <a:solidFill>
                  <a:srgbClr val="4F81BD"/>
                </a:solidFill>
              </a:rPr>
              <a:t>tâche sous une requête de </a:t>
            </a:r>
            <a:r>
              <a:rPr lang="fr-CA" sz="1400" b="1" cap="all" dirty="0" smtClean="0">
                <a:solidFill>
                  <a:srgbClr val="4F81BD"/>
                </a:solidFill>
              </a:rPr>
              <a:t>demande de service (SR), demande de </a:t>
            </a:r>
            <a:r>
              <a:rPr lang="fr-CA" sz="1400" b="1" cap="all" dirty="0">
                <a:solidFill>
                  <a:srgbClr val="4F81BD"/>
                </a:solidFill>
              </a:rPr>
              <a:t>Changement </a:t>
            </a:r>
            <a:r>
              <a:rPr lang="fr-CA" sz="1400" b="1" cap="all" dirty="0" smtClean="0">
                <a:solidFill>
                  <a:srgbClr val="4F81BD"/>
                </a:solidFill>
              </a:rPr>
              <a:t>ou d’un problème</a:t>
            </a:r>
            <a:r>
              <a:rPr lang="fr-CA" sz="1400" b="1" cap="all" dirty="0">
                <a:solidFill>
                  <a:srgbClr val="4F81BD"/>
                </a:solidFill>
              </a:rPr>
              <a:t>?</a:t>
            </a:r>
          </a:p>
          <a:p>
            <a:pPr marL="800100" lvl="1" indent="-258763">
              <a:buSzPct val="175000"/>
              <a:buFont typeface="Arial" panose="020B0604020202020204" pitchFamily="34" charset="0"/>
              <a:buChar char="•"/>
            </a:pPr>
            <a:r>
              <a:rPr lang="fr-CA" sz="1400" dirty="0" smtClean="0">
                <a:solidFill>
                  <a:srgbClr val="4F81BD"/>
                </a:solidFill>
              </a:rPr>
              <a:t>Seulement un utilisateur Octopus ayant </a:t>
            </a:r>
            <a:r>
              <a:rPr lang="fr-CA" sz="1400" dirty="0">
                <a:solidFill>
                  <a:srgbClr val="4F81BD"/>
                </a:solidFill>
              </a:rPr>
              <a:t>la permission </a:t>
            </a:r>
            <a:r>
              <a:rPr lang="fr-CA" sz="1400" u="sng" dirty="0" smtClean="0">
                <a:solidFill>
                  <a:srgbClr val="4F81BD"/>
                </a:solidFill>
              </a:rPr>
              <a:t>Assigner </a:t>
            </a:r>
            <a:r>
              <a:rPr lang="fr-CA" sz="1400" u="sng" dirty="0">
                <a:solidFill>
                  <a:srgbClr val="4F81BD"/>
                </a:solidFill>
              </a:rPr>
              <a:t>une tâche à </a:t>
            </a:r>
            <a:r>
              <a:rPr lang="fr-CA" sz="1400" u="sng" dirty="0" smtClean="0">
                <a:solidFill>
                  <a:srgbClr val="4F81BD"/>
                </a:solidFill>
              </a:rPr>
              <a:t>une </a:t>
            </a:r>
            <a:r>
              <a:rPr lang="fr-CA" sz="1400" u="sng" dirty="0">
                <a:solidFill>
                  <a:srgbClr val="4F81BD"/>
                </a:solidFill>
              </a:rPr>
              <a:t>autre équipe</a:t>
            </a:r>
            <a:r>
              <a:rPr lang="fr-CA" sz="1400" dirty="0" smtClean="0"/>
              <a:t>.</a:t>
            </a:r>
            <a:endParaRPr lang="fr-CA" sz="1200" dirty="0" smtClean="0"/>
          </a:p>
          <a:p>
            <a:pPr lvl="1">
              <a:buSzPct val="175000"/>
            </a:pPr>
            <a:endParaRPr lang="fr-FR" sz="1200" b="1" cap="all" dirty="0" smtClean="0"/>
          </a:p>
          <a:p>
            <a:pPr marL="342900" indent="-342900">
              <a:buFont typeface="+mj-lt"/>
              <a:buAutoNum type="arabicPeriod"/>
            </a:pPr>
            <a:r>
              <a:rPr lang="fr-CA" sz="1400" b="1" cap="all" dirty="0" smtClean="0">
                <a:solidFill>
                  <a:srgbClr val="4F81BD"/>
                </a:solidFill>
              </a:rPr>
              <a:t>Qui peut assigner une tâche partagée au niveau du groupe?</a:t>
            </a:r>
          </a:p>
          <a:p>
            <a:pPr marL="800100" lvl="1" indent="-342900">
              <a:buSzPct val="175000"/>
              <a:buFont typeface="Arial" panose="020B0604020202020204" pitchFamily="34" charset="0"/>
              <a:buChar char="•"/>
            </a:pPr>
            <a:r>
              <a:rPr lang="fr-CA" sz="1400" u="sng" dirty="0">
                <a:solidFill>
                  <a:srgbClr val="4F81BD"/>
                </a:solidFill>
              </a:rPr>
              <a:t>Tous les utilisateurs</a:t>
            </a:r>
            <a:r>
              <a:rPr lang="fr-CA" sz="1400" dirty="0">
                <a:solidFill>
                  <a:srgbClr val="4F81BD"/>
                </a:solidFill>
              </a:rPr>
              <a:t> de l’équipe propriétaire et collaboratrice ayant accès à la tâche.</a:t>
            </a:r>
          </a:p>
          <a:p>
            <a:pPr lvl="1">
              <a:buSzPct val="175000"/>
            </a:pPr>
            <a:endParaRPr lang="fr-CA" sz="1200" dirty="0" smtClean="0"/>
          </a:p>
          <a:p>
            <a:pPr marL="342900" indent="-342900">
              <a:buFont typeface="+mj-lt"/>
              <a:buAutoNum type="arabicPeriod"/>
            </a:pPr>
            <a:r>
              <a:rPr lang="fr-CA" sz="1400" b="1" cap="all" dirty="0">
                <a:solidFill>
                  <a:srgbClr val="4F81BD"/>
                </a:solidFill>
              </a:rPr>
              <a:t>Qui peut assigner une tâche partagée au niveau </a:t>
            </a:r>
            <a:r>
              <a:rPr lang="fr-CA" sz="1400" b="1" cap="all" dirty="0" smtClean="0">
                <a:solidFill>
                  <a:srgbClr val="4F81BD"/>
                </a:solidFill>
              </a:rPr>
              <a:t>de l’intervenant?</a:t>
            </a:r>
            <a:endParaRPr lang="fr-CA" sz="1400" b="1" cap="all" dirty="0">
              <a:solidFill>
                <a:srgbClr val="4F81BD"/>
              </a:solidFill>
            </a:endParaRPr>
          </a:p>
          <a:p>
            <a:pPr marL="800100" lvl="1" indent="-342900">
              <a:buSzPct val="175000"/>
              <a:buFont typeface="Arial" panose="020B0604020202020204" pitchFamily="34" charset="0"/>
              <a:buChar char="•"/>
            </a:pPr>
            <a:r>
              <a:rPr lang="fr-CA" sz="1400" u="sng" dirty="0">
                <a:solidFill>
                  <a:srgbClr val="4F81BD"/>
                </a:solidFill>
              </a:rPr>
              <a:t>Tous les utilisateurs</a:t>
            </a:r>
            <a:r>
              <a:rPr lang="fr-CA" sz="1400" dirty="0">
                <a:solidFill>
                  <a:srgbClr val="4F81BD"/>
                </a:solidFill>
              </a:rPr>
              <a:t> de l’équipe Collaboratrice ayant accès à la tâche.</a:t>
            </a:r>
          </a:p>
          <a:p>
            <a:pPr marL="800100" lvl="1" indent="-342900">
              <a:buSzPct val="175000"/>
              <a:buFont typeface="Arial" panose="020B0604020202020204" pitchFamily="34" charset="0"/>
              <a:buChar char="•"/>
            </a:pPr>
            <a:r>
              <a:rPr lang="fr-CA" sz="1400" dirty="0" smtClean="0">
                <a:solidFill>
                  <a:srgbClr val="4F81BD"/>
                </a:solidFill>
              </a:rPr>
              <a:t>Seulement </a:t>
            </a:r>
            <a:r>
              <a:rPr lang="fr-CA" sz="1400" dirty="0">
                <a:solidFill>
                  <a:srgbClr val="4F81BD"/>
                </a:solidFill>
              </a:rPr>
              <a:t>un utilisateur Bi-équipe </a:t>
            </a:r>
            <a:r>
              <a:rPr lang="fr-CA" sz="1400" dirty="0" smtClean="0">
                <a:solidFill>
                  <a:srgbClr val="4F81BD"/>
                </a:solidFill>
              </a:rPr>
              <a:t>ayant </a:t>
            </a:r>
            <a:r>
              <a:rPr lang="fr-CA" sz="1400" dirty="0">
                <a:solidFill>
                  <a:srgbClr val="4F81BD"/>
                </a:solidFill>
              </a:rPr>
              <a:t>accès à la tâche.</a:t>
            </a:r>
            <a:endParaRPr lang="fr-CA" sz="1000" dirty="0">
              <a:solidFill>
                <a:srgbClr val="4F81BD"/>
              </a:solidFill>
            </a:endParaRPr>
          </a:p>
          <a:p>
            <a:pPr marL="800100" lvl="1" indent="-342900">
              <a:buSzPct val="175000"/>
              <a:buFont typeface="Arial" panose="020B0604020202020204" pitchFamily="34" charset="0"/>
              <a:buChar char="•"/>
            </a:pPr>
            <a:endParaRPr lang="fr-CA" sz="1000" dirty="0">
              <a:solidFill>
                <a:srgbClr val="4F81BD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r-CA" sz="1400" b="1" cap="all" dirty="0" smtClean="0">
                <a:solidFill>
                  <a:srgbClr val="4F81BD"/>
                </a:solidFill>
              </a:rPr>
              <a:t>Quelles </a:t>
            </a:r>
            <a:r>
              <a:rPr lang="fr-CA" sz="1400" b="1" cap="all" dirty="0">
                <a:solidFill>
                  <a:srgbClr val="4F81BD"/>
                </a:solidFill>
              </a:rPr>
              <a:t>données sont partagées à l’équipe </a:t>
            </a:r>
            <a:r>
              <a:rPr lang="fr-CA" sz="1400" b="1" cap="all" dirty="0" smtClean="0">
                <a:solidFill>
                  <a:srgbClr val="4F81BD"/>
                </a:solidFill>
              </a:rPr>
              <a:t>collaboratrice?</a:t>
            </a:r>
            <a:endParaRPr lang="fr-CA" sz="1400" b="1" cap="all" dirty="0">
              <a:solidFill>
                <a:srgbClr val="4F81BD"/>
              </a:solidFill>
            </a:endParaRPr>
          </a:p>
          <a:p>
            <a:pPr marL="800100" lvl="1" indent="-342900">
              <a:buSzPct val="175000"/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rgbClr val="4F81BD"/>
                </a:solidFill>
              </a:rPr>
              <a:t>Toutes les informations de la </a:t>
            </a:r>
            <a:r>
              <a:rPr lang="fr-CA" sz="1400" dirty="0" smtClean="0">
                <a:solidFill>
                  <a:srgbClr val="4F81BD"/>
                </a:solidFill>
              </a:rPr>
              <a:t>requête.</a:t>
            </a:r>
            <a:endParaRPr lang="fr-CA" sz="1400" dirty="0">
              <a:solidFill>
                <a:srgbClr val="4F81BD"/>
              </a:solidFill>
            </a:endParaRPr>
          </a:p>
          <a:p>
            <a:pPr marL="800100" lvl="1" indent="-342900">
              <a:buSzPct val="175000"/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rgbClr val="4F81BD"/>
                </a:solidFill>
              </a:rPr>
              <a:t>La tâche </a:t>
            </a:r>
            <a:r>
              <a:rPr lang="fr-CA" sz="1400" dirty="0" smtClean="0">
                <a:solidFill>
                  <a:srgbClr val="4F81BD"/>
                </a:solidFill>
              </a:rPr>
              <a:t>partagée.</a:t>
            </a:r>
            <a:endParaRPr lang="fr-CA" sz="1400" dirty="0">
              <a:solidFill>
                <a:srgbClr val="4F81BD"/>
              </a:solidFill>
            </a:endParaRPr>
          </a:p>
          <a:p>
            <a:pPr marL="800100" lvl="1" indent="-342900">
              <a:buSzPct val="175000"/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rgbClr val="4F81BD"/>
                </a:solidFill>
              </a:rPr>
              <a:t>Journal des activités de la </a:t>
            </a:r>
            <a:r>
              <a:rPr lang="fr-CA" sz="1400" dirty="0" smtClean="0">
                <a:solidFill>
                  <a:srgbClr val="4F81BD"/>
                </a:solidFill>
              </a:rPr>
              <a:t>requête </a:t>
            </a:r>
            <a:r>
              <a:rPr lang="fr-CA" sz="1400" dirty="0">
                <a:solidFill>
                  <a:srgbClr val="4F81BD"/>
                </a:solidFill>
              </a:rPr>
              <a:t>et des tâches </a:t>
            </a:r>
            <a:r>
              <a:rPr lang="fr-CA" sz="1400" dirty="0" smtClean="0">
                <a:solidFill>
                  <a:srgbClr val="4F81BD"/>
                </a:solidFill>
              </a:rPr>
              <a:t>rattachées.</a:t>
            </a:r>
            <a:endParaRPr lang="fr-CA" sz="1000" dirty="0">
              <a:solidFill>
                <a:srgbClr val="4F81BD"/>
              </a:solidFill>
            </a:endParaRPr>
          </a:p>
          <a:p>
            <a:pPr marL="742950" lvl="1" indent="-285750">
              <a:buSzPct val="175000"/>
              <a:buFont typeface="Arial" panose="020B0604020202020204" pitchFamily="34" charset="0"/>
              <a:buChar char="•"/>
            </a:pPr>
            <a:endParaRPr lang="fr-CA" sz="1000" b="1" cap="all" dirty="0" smtClean="0"/>
          </a:p>
          <a:p>
            <a:pPr marL="342900" indent="-342900">
              <a:buFont typeface="+mj-lt"/>
              <a:buAutoNum type="arabicPeriod"/>
            </a:pPr>
            <a:r>
              <a:rPr lang="fr-CA" sz="1400" b="1" cap="all" dirty="0" smtClean="0">
                <a:solidFill>
                  <a:srgbClr val="4F81BD"/>
                </a:solidFill>
              </a:rPr>
              <a:t>Quelles données peuvent être modifié par l’équipe collaboratrice?</a:t>
            </a:r>
          </a:p>
          <a:p>
            <a:pPr marL="808038" lvl="1" indent="-266700">
              <a:buSzPct val="175000"/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rgbClr val="4F81BD"/>
                </a:solidFill>
              </a:rPr>
              <a:t>Toutes les informations de la tâche partagée (Sujet, </a:t>
            </a:r>
            <a:r>
              <a:rPr lang="fr-CA" sz="1400" dirty="0" smtClean="0">
                <a:solidFill>
                  <a:srgbClr val="4F81BD"/>
                </a:solidFill>
              </a:rPr>
              <a:t>Dates, </a:t>
            </a:r>
            <a:r>
              <a:rPr lang="fr-CA" sz="1400" dirty="0">
                <a:solidFill>
                  <a:srgbClr val="4F81BD"/>
                </a:solidFill>
              </a:rPr>
              <a:t>Description, </a:t>
            </a:r>
            <a:r>
              <a:rPr lang="fr-CA" sz="1400" dirty="0" smtClean="0">
                <a:solidFill>
                  <a:srgbClr val="4F81BD"/>
                </a:solidFill>
              </a:rPr>
              <a:t>Mise </a:t>
            </a:r>
            <a:r>
              <a:rPr lang="fr-CA" sz="1400" dirty="0">
                <a:solidFill>
                  <a:srgbClr val="4F81BD"/>
                </a:solidFill>
              </a:rPr>
              <a:t>en attente, Actions) à l’exception des options </a:t>
            </a:r>
            <a:r>
              <a:rPr lang="fr-CA" sz="1400" dirty="0" smtClean="0">
                <a:solidFill>
                  <a:srgbClr val="4F81BD"/>
                </a:solidFill>
              </a:rPr>
              <a:t>présentes </a:t>
            </a:r>
            <a:r>
              <a:rPr lang="fr-CA" sz="1400" dirty="0">
                <a:solidFill>
                  <a:srgbClr val="4F81BD"/>
                </a:solidFill>
              </a:rPr>
              <a:t>sous l’onglet tâche.</a:t>
            </a:r>
          </a:p>
          <a:p>
            <a:pPr marL="808038" lvl="1" indent="-266700">
              <a:buSzPct val="175000"/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rgbClr val="4F81BD"/>
                </a:solidFill>
              </a:rPr>
              <a:t>Journal des activités de la tâche. 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QUESTIONS &amp; Réponses</a:t>
            </a:r>
            <a:endParaRPr lang="fr-CA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8316000" y="6232227"/>
            <a:ext cx="421200" cy="365125"/>
          </a:xfrm>
        </p:spPr>
        <p:txBody>
          <a:bodyPr/>
          <a:lstStyle/>
          <a:p>
            <a:r>
              <a:rPr lang="fr-CA" dirty="0" smtClean="0"/>
              <a:t>18</a:t>
            </a:r>
            <a:endParaRPr lang="fr-CA" dirty="0"/>
          </a:p>
        </p:txBody>
      </p:sp>
      <p:pic>
        <p:nvPicPr>
          <p:cNvPr id="7" name="Picture 2" descr="Résultats de recherche d'images pour « fleche suivant png »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00" y="5936621"/>
            <a:ext cx="648072" cy="75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53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5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500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13622" y="332656"/>
            <a:ext cx="8424936" cy="432048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Agenda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>
          <a:xfrm>
            <a:off x="8316000" y="6232227"/>
            <a:ext cx="421200" cy="365125"/>
          </a:xfrm>
        </p:spPr>
        <p:txBody>
          <a:bodyPr/>
          <a:lstStyle/>
          <a:p>
            <a:fld id="{AD205257-F721-4955-A453-19FB9245B437}" type="slidenum">
              <a:rPr lang="fr-CA" smtClean="0"/>
              <a:pPr/>
              <a:t>2</a:t>
            </a:fld>
            <a:endParaRPr lang="fr-CA" dirty="0"/>
          </a:p>
        </p:txBody>
      </p:sp>
      <p:sp>
        <p:nvSpPr>
          <p:cNvPr id="11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99340" y="978185"/>
            <a:ext cx="87480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-357188">
              <a:lnSpc>
                <a:spcPct val="120000"/>
              </a:lnSpc>
              <a:buClr>
                <a:srgbClr val="4F81BD"/>
              </a:buClr>
              <a:buFont typeface="Wingdings" panose="05000000000000000000" pitchFamily="2" charset="2"/>
              <a:buChar char="q"/>
            </a:pPr>
            <a:r>
              <a:rPr lang="fr-CA" sz="3200" dirty="0" smtClean="0">
                <a:solidFill>
                  <a:srgbClr val="4F81BD"/>
                </a:solidFill>
              </a:rPr>
              <a:t>Prérequis</a:t>
            </a:r>
            <a:endParaRPr lang="fr-CA" sz="3200" dirty="0">
              <a:solidFill>
                <a:srgbClr val="4F81BD"/>
              </a:solidFill>
            </a:endParaRPr>
          </a:p>
          <a:p>
            <a:pPr marL="357188" indent="-357188">
              <a:lnSpc>
                <a:spcPct val="120000"/>
              </a:lnSpc>
              <a:buClr>
                <a:srgbClr val="4F81BD"/>
              </a:buClr>
              <a:buFont typeface="Wingdings" panose="05000000000000000000" pitchFamily="2" charset="2"/>
              <a:buChar char="q"/>
            </a:pPr>
            <a:r>
              <a:rPr lang="fr-CA" sz="3200" dirty="0">
                <a:solidFill>
                  <a:srgbClr val="4F81BD"/>
                </a:solidFill>
              </a:rPr>
              <a:t>Qu’est-ce que la collaboration</a:t>
            </a:r>
          </a:p>
          <a:p>
            <a:pPr marL="357188" indent="-357188">
              <a:lnSpc>
                <a:spcPct val="120000"/>
              </a:lnSpc>
              <a:buClr>
                <a:srgbClr val="4F81BD"/>
              </a:buClr>
              <a:buFont typeface="Wingdings" panose="05000000000000000000" pitchFamily="2" charset="2"/>
              <a:buChar char="q"/>
            </a:pPr>
            <a:r>
              <a:rPr lang="fr-CA" sz="3200" dirty="0" smtClean="0">
                <a:solidFill>
                  <a:srgbClr val="4F81BD"/>
                </a:solidFill>
              </a:rPr>
              <a:t>Pourquoi </a:t>
            </a:r>
            <a:r>
              <a:rPr lang="fr-CA" sz="3200" dirty="0">
                <a:solidFill>
                  <a:srgbClr val="4F81BD"/>
                </a:solidFill>
              </a:rPr>
              <a:t>utiliser la collaboration </a:t>
            </a:r>
            <a:endParaRPr lang="fr-CA" sz="3200" dirty="0" smtClean="0">
              <a:solidFill>
                <a:srgbClr val="4F81BD"/>
              </a:solidFill>
            </a:endParaRPr>
          </a:p>
          <a:p>
            <a:pPr marL="357188" indent="-357188">
              <a:lnSpc>
                <a:spcPct val="120000"/>
              </a:lnSpc>
              <a:buClr>
                <a:srgbClr val="4F81BD"/>
              </a:buClr>
              <a:buFont typeface="Wingdings" panose="05000000000000000000" pitchFamily="2" charset="2"/>
              <a:buChar char="q"/>
            </a:pPr>
            <a:r>
              <a:rPr lang="fr-CA" sz="3200" dirty="0" smtClean="0">
                <a:solidFill>
                  <a:srgbClr val="4F81BD"/>
                </a:solidFill>
              </a:rPr>
              <a:t>Terminologie</a:t>
            </a:r>
          </a:p>
          <a:p>
            <a:pPr marL="357188" indent="-357188">
              <a:lnSpc>
                <a:spcPct val="120000"/>
              </a:lnSpc>
              <a:buClr>
                <a:srgbClr val="4F81BD"/>
              </a:buClr>
              <a:buFont typeface="Wingdings" panose="05000000000000000000" pitchFamily="2" charset="2"/>
              <a:buChar char="q"/>
            </a:pPr>
            <a:r>
              <a:rPr lang="fr-CA" sz="3200" dirty="0">
                <a:solidFill>
                  <a:srgbClr val="4F81BD"/>
                </a:solidFill>
              </a:rPr>
              <a:t>Concept d’équipe</a:t>
            </a:r>
            <a:endParaRPr lang="fr-CA" sz="3200" dirty="0" smtClean="0">
              <a:solidFill>
                <a:srgbClr val="4F81BD"/>
              </a:solidFill>
            </a:endParaRPr>
          </a:p>
          <a:p>
            <a:pPr marL="357188" indent="-357188">
              <a:lnSpc>
                <a:spcPct val="120000"/>
              </a:lnSpc>
              <a:buClr>
                <a:srgbClr val="4F81BD"/>
              </a:buClr>
              <a:buFont typeface="Wingdings" panose="05000000000000000000" pitchFamily="2" charset="2"/>
              <a:buChar char="q"/>
            </a:pPr>
            <a:r>
              <a:rPr lang="fr-CA" sz="3200" dirty="0" smtClean="0">
                <a:solidFill>
                  <a:srgbClr val="4F81BD"/>
                </a:solidFill>
              </a:rPr>
              <a:t>Collaboration des tâches</a:t>
            </a:r>
          </a:p>
          <a:p>
            <a:pPr marL="357188" indent="-357188">
              <a:lnSpc>
                <a:spcPct val="120000"/>
              </a:lnSpc>
              <a:buClr>
                <a:srgbClr val="4F81BD"/>
              </a:buClr>
              <a:buFont typeface="Wingdings" panose="05000000000000000000" pitchFamily="2" charset="2"/>
              <a:buChar char="q"/>
            </a:pPr>
            <a:r>
              <a:rPr lang="fr-CA" sz="3200" dirty="0">
                <a:solidFill>
                  <a:srgbClr val="4F81BD"/>
                </a:solidFill>
              </a:rPr>
              <a:t>Questions &amp; </a:t>
            </a:r>
            <a:r>
              <a:rPr lang="fr-CA" sz="3200" dirty="0" smtClean="0">
                <a:solidFill>
                  <a:srgbClr val="4F81BD"/>
                </a:solidFill>
              </a:rPr>
              <a:t>réponses</a:t>
            </a:r>
            <a:endParaRPr lang="fr-CA" sz="3200" dirty="0">
              <a:solidFill>
                <a:srgbClr val="4F81BD"/>
              </a:solidFill>
            </a:endParaRPr>
          </a:p>
        </p:txBody>
      </p:sp>
      <p:pic>
        <p:nvPicPr>
          <p:cNvPr id="1026" name="Picture 2" descr="Résultats de recherche d'images pour « fleche suivant png »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00" y="5936400"/>
            <a:ext cx="647640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15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>
            <p:custDataLst>
              <p:tags r:id="rId1"/>
            </p:custDataLst>
          </p:nvPr>
        </p:nvSpPr>
        <p:spPr>
          <a:xfrm>
            <a:off x="180000" y="1052736"/>
            <a:ext cx="87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7"/>
            </a:pPr>
            <a:r>
              <a:rPr lang="fr-CA" sz="1400" b="1" cap="all" dirty="0" smtClean="0">
                <a:solidFill>
                  <a:srgbClr val="4F81BD"/>
                </a:solidFill>
              </a:rPr>
              <a:t>Est-il </a:t>
            </a:r>
            <a:r>
              <a:rPr lang="fr-CA" sz="1400" b="1" cap="all" dirty="0">
                <a:solidFill>
                  <a:srgbClr val="4F81BD"/>
                </a:solidFill>
              </a:rPr>
              <a:t>possible de faire afficher des informations </a:t>
            </a:r>
            <a:r>
              <a:rPr lang="fr-CA" sz="1400" b="1" cap="all" dirty="0" smtClean="0">
                <a:solidFill>
                  <a:srgbClr val="4F81BD"/>
                </a:solidFill>
              </a:rPr>
              <a:t>de </a:t>
            </a:r>
            <a:r>
              <a:rPr lang="fr-CA" sz="1400" b="1" cap="all" dirty="0">
                <a:solidFill>
                  <a:srgbClr val="4F81BD"/>
                </a:solidFill>
              </a:rPr>
              <a:t>la requête (SR, changement ou problème) sous une tâche partagée</a:t>
            </a:r>
            <a:r>
              <a:rPr lang="fr-CA" sz="1400" b="1" cap="all" dirty="0" smtClean="0">
                <a:solidFill>
                  <a:srgbClr val="4F81BD"/>
                </a:solidFill>
              </a:rPr>
              <a:t>?</a:t>
            </a:r>
            <a:endParaRPr lang="fr-CA" sz="1400" b="1" cap="all" dirty="0">
              <a:solidFill>
                <a:srgbClr val="4F81BD"/>
              </a:solidFill>
            </a:endParaRPr>
          </a:p>
          <a:p>
            <a:pPr marL="800100" lvl="1" indent="-342900">
              <a:buSzPct val="175000"/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4F81BD"/>
                </a:solidFill>
              </a:rPr>
              <a:t>Oui, on p</a:t>
            </a:r>
            <a:r>
              <a:rPr lang="fr-CA" sz="1400" dirty="0">
                <a:solidFill>
                  <a:srgbClr val="4F81BD"/>
                </a:solidFill>
              </a:rPr>
              <a:t>eut prédéterminer des informations provenant de la requête et les </a:t>
            </a:r>
            <a:r>
              <a:rPr lang="fr-CA" sz="1400" dirty="0" smtClean="0">
                <a:solidFill>
                  <a:srgbClr val="4F81BD"/>
                </a:solidFill>
              </a:rPr>
              <a:t>transmettre via le champ description de la </a:t>
            </a:r>
            <a:r>
              <a:rPr lang="fr-CA" sz="1400" dirty="0">
                <a:solidFill>
                  <a:srgbClr val="4F81BD"/>
                </a:solidFill>
              </a:rPr>
              <a:t>tâche </a:t>
            </a:r>
            <a:r>
              <a:rPr lang="fr-CA" sz="1400" dirty="0" smtClean="0">
                <a:solidFill>
                  <a:srgbClr val="4F81BD"/>
                </a:solidFill>
              </a:rPr>
              <a:t>partagée</a:t>
            </a:r>
            <a:r>
              <a:rPr lang="fr-CA" sz="1400" dirty="0" smtClean="0"/>
              <a:t>. </a:t>
            </a:r>
            <a:endParaRPr lang="fr-CA" sz="1400" b="1" cap="all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cap="none" dirty="0"/>
              <a:t>Suite</a:t>
            </a:r>
            <a:r>
              <a:rPr lang="fr-CA" dirty="0"/>
              <a:t> …</a:t>
            </a:r>
            <a:r>
              <a:rPr lang="fr-CA" dirty="0" smtClean="0"/>
              <a:t> QUESTIONS et réponses</a:t>
            </a:r>
            <a:endParaRPr lang="fr-CA" dirty="0"/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21780" y="2078851"/>
            <a:ext cx="8036698" cy="3885846"/>
          </a:xfrm>
          <a:prstGeom prst="rect">
            <a:avLst/>
          </a:prstGeom>
        </p:spPr>
      </p:pic>
      <p:sp>
        <p:nvSpPr>
          <p:cNvPr id="8" name="Espace réservé du numéro de diapositive 3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316000" y="6232227"/>
            <a:ext cx="421200" cy="365125"/>
          </a:xfrm>
        </p:spPr>
        <p:txBody>
          <a:bodyPr/>
          <a:lstStyle/>
          <a:p>
            <a:r>
              <a:rPr lang="fr-CA" dirty="0" smtClean="0"/>
              <a:t>19</a:t>
            </a:r>
            <a:endParaRPr lang="fr-CA" dirty="0"/>
          </a:p>
        </p:txBody>
      </p:sp>
      <p:pic>
        <p:nvPicPr>
          <p:cNvPr id="9" name="Picture 2" descr="Résultats de recherche d'images pour « fleche suivant png »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00" y="5936621"/>
            <a:ext cx="648072" cy="75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80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>
            <p:custDataLst>
              <p:tags r:id="rId1"/>
            </p:custDataLst>
          </p:nvPr>
        </p:nvSpPr>
        <p:spPr>
          <a:xfrm>
            <a:off x="180000" y="1052736"/>
            <a:ext cx="87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8"/>
            </a:pPr>
            <a:r>
              <a:rPr lang="fr-CA" sz="1400" b="1" cap="all" dirty="0" smtClean="0">
                <a:solidFill>
                  <a:srgbClr val="4F81BD"/>
                </a:solidFill>
              </a:rPr>
              <a:t>Est-ce </a:t>
            </a:r>
            <a:r>
              <a:rPr lang="fr-CA" sz="1400" b="1" cap="all" dirty="0">
                <a:solidFill>
                  <a:srgbClr val="4F81BD"/>
                </a:solidFill>
              </a:rPr>
              <a:t>que les pièces jointes sous une activité sont </a:t>
            </a:r>
            <a:r>
              <a:rPr lang="fr-CA" sz="1400" b="1" cap="all" dirty="0" smtClean="0">
                <a:solidFill>
                  <a:srgbClr val="4F81BD"/>
                </a:solidFill>
              </a:rPr>
              <a:t>partagées?</a:t>
            </a:r>
            <a:endParaRPr lang="fr-CA" sz="1400" b="1" cap="all" dirty="0">
              <a:solidFill>
                <a:srgbClr val="4F81BD"/>
              </a:solidFill>
            </a:endParaRPr>
          </a:p>
          <a:p>
            <a:pPr marL="800100" lvl="1" indent="-342900">
              <a:buSzPct val="175000"/>
              <a:buFont typeface="Arial" panose="020B0604020202020204" pitchFamily="34" charset="0"/>
              <a:buChar char="•"/>
            </a:pPr>
            <a:r>
              <a:rPr lang="fr-CA" sz="1400" dirty="0" smtClean="0">
                <a:solidFill>
                  <a:srgbClr val="4F81BD"/>
                </a:solidFill>
              </a:rPr>
              <a:t>Non, les pièces jointes peuvent être visibles uniquement par l’équipe créatrice de l’activité et cela autant pour une activité ajoutée sous une tâche que sous une requête.</a:t>
            </a:r>
          </a:p>
          <a:p>
            <a:pPr lvl="1">
              <a:buSzPct val="175000"/>
            </a:pPr>
            <a:endParaRPr lang="fr-CA" sz="800" dirty="0" smtClean="0"/>
          </a:p>
          <a:p>
            <a:pPr lvl="1">
              <a:buSzPct val="175000"/>
            </a:pPr>
            <a:r>
              <a:rPr lang="fr-CA" sz="1400" b="1" i="1" dirty="0" smtClean="0">
                <a:solidFill>
                  <a:srgbClr val="4F81BD"/>
                </a:solidFill>
              </a:rPr>
              <a:t>Note: </a:t>
            </a:r>
          </a:p>
          <a:p>
            <a:pPr lvl="1">
              <a:buSzPct val="175000"/>
            </a:pPr>
            <a:r>
              <a:rPr lang="fr-CA" sz="1400" i="1" dirty="0" smtClean="0">
                <a:solidFill>
                  <a:srgbClr val="4F81BD"/>
                </a:solidFill>
              </a:rPr>
              <a:t>Dans le cas d’un environnement ayant </a:t>
            </a:r>
            <a:r>
              <a:rPr lang="fr-CA" sz="1400" i="1" u="sng" dirty="0" smtClean="0">
                <a:solidFill>
                  <a:srgbClr val="4F81BD"/>
                </a:solidFill>
              </a:rPr>
              <a:t>un répertoire commun</a:t>
            </a:r>
            <a:r>
              <a:rPr lang="fr-CA" sz="1400" i="1" dirty="0" smtClean="0">
                <a:solidFill>
                  <a:srgbClr val="4F81BD"/>
                </a:solidFill>
              </a:rPr>
              <a:t> pour la sauvegarde des </a:t>
            </a:r>
            <a:r>
              <a:rPr lang="fr-CA" sz="1400" i="1" dirty="0">
                <a:solidFill>
                  <a:srgbClr val="4F81BD"/>
                </a:solidFill>
              </a:rPr>
              <a:t>pièces </a:t>
            </a:r>
            <a:r>
              <a:rPr lang="fr-CA" sz="1400" i="1" dirty="0" smtClean="0">
                <a:solidFill>
                  <a:srgbClr val="4F81BD"/>
                </a:solidFill>
              </a:rPr>
              <a:t>jointes, toutes les équipes </a:t>
            </a:r>
            <a:r>
              <a:rPr lang="fr-CA" sz="1400" i="1" dirty="0">
                <a:solidFill>
                  <a:srgbClr val="4F81BD"/>
                </a:solidFill>
              </a:rPr>
              <a:t>(</a:t>
            </a:r>
            <a:r>
              <a:rPr lang="fr-CA" sz="1400" i="1" dirty="0" smtClean="0">
                <a:solidFill>
                  <a:srgbClr val="4F81BD"/>
                </a:solidFill>
              </a:rPr>
              <a:t>propriétaire et collaboratrice) pourront voir sans exception les </a:t>
            </a:r>
            <a:r>
              <a:rPr lang="fr-CA" sz="1400" i="1" dirty="0">
                <a:solidFill>
                  <a:srgbClr val="4F81BD"/>
                </a:solidFill>
              </a:rPr>
              <a:t>pièces jointes </a:t>
            </a:r>
            <a:r>
              <a:rPr lang="fr-CA" sz="1400" i="1" dirty="0" smtClean="0">
                <a:solidFill>
                  <a:srgbClr val="4F81BD"/>
                </a:solidFill>
              </a:rPr>
              <a:t>ajoutées sous une activité de la tâche ou de la requête.</a:t>
            </a:r>
          </a:p>
          <a:p>
            <a:pPr lvl="1">
              <a:buSzPct val="175000"/>
            </a:pPr>
            <a:endParaRPr lang="fr-CA" sz="1400" b="1" cap="all" dirty="0" smtClean="0"/>
          </a:p>
        </p:txBody>
      </p:sp>
      <p:sp>
        <p:nvSpPr>
          <p:cNvPr id="4" name="Titr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cap="none" dirty="0"/>
              <a:t>Suite</a:t>
            </a:r>
            <a:r>
              <a:rPr lang="fr-CA" dirty="0"/>
              <a:t> …</a:t>
            </a:r>
            <a:r>
              <a:rPr lang="fr-CA" dirty="0" smtClean="0"/>
              <a:t> QUESTIONS et réponses</a:t>
            </a:r>
            <a:endParaRPr lang="fr-CA" dirty="0"/>
          </a:p>
        </p:txBody>
      </p:sp>
      <p:pic>
        <p:nvPicPr>
          <p:cNvPr id="7" name="Picture 7"/>
          <p:cNvPicPr/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699792" y="2924944"/>
            <a:ext cx="3240360" cy="2985789"/>
          </a:xfrm>
          <a:prstGeom prst="rect">
            <a:avLst/>
          </a:prstGeom>
          <a:ln w="12700">
            <a:solidFill>
              <a:srgbClr val="7F7F7F"/>
            </a:solidFill>
          </a:ln>
        </p:spPr>
      </p:pic>
      <p:sp>
        <p:nvSpPr>
          <p:cNvPr id="8" name="Espace réservé du numéro de diapositive 3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316000" y="6232227"/>
            <a:ext cx="421200" cy="365125"/>
          </a:xfrm>
        </p:spPr>
        <p:txBody>
          <a:bodyPr/>
          <a:lstStyle/>
          <a:p>
            <a:r>
              <a:rPr lang="fr-CA" dirty="0" smtClean="0"/>
              <a:t>20</a:t>
            </a:r>
            <a:endParaRPr lang="fr-CA" dirty="0"/>
          </a:p>
        </p:txBody>
      </p:sp>
      <p:pic>
        <p:nvPicPr>
          <p:cNvPr id="9" name="Picture 2" descr="Résultats de recherche d'images pour « fleche suivant png »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00" y="5936621"/>
            <a:ext cx="648072" cy="75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90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>
            <p:custDataLst>
              <p:tags r:id="rId1"/>
            </p:custDataLst>
          </p:nvPr>
        </p:nvSpPr>
        <p:spPr>
          <a:xfrm>
            <a:off x="180000" y="1124744"/>
            <a:ext cx="8748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9"/>
            </a:pPr>
            <a:r>
              <a:rPr lang="fr-FR" sz="1400" b="1" cap="all" dirty="0" smtClean="0">
                <a:solidFill>
                  <a:srgbClr val="4F81BD"/>
                </a:solidFill>
              </a:rPr>
              <a:t>Est-ce </a:t>
            </a:r>
            <a:r>
              <a:rPr lang="fr-FR" sz="1400" b="1" cap="all" dirty="0">
                <a:solidFill>
                  <a:srgbClr val="4F81BD"/>
                </a:solidFill>
              </a:rPr>
              <a:t>que l'équipe </a:t>
            </a:r>
            <a:r>
              <a:rPr lang="fr-FR" sz="1400" b="1" cap="all" dirty="0" smtClean="0">
                <a:solidFill>
                  <a:srgbClr val="4F81BD"/>
                </a:solidFill>
              </a:rPr>
              <a:t>Propriétaire garde le </a:t>
            </a:r>
            <a:r>
              <a:rPr lang="fr-FR" sz="1400" b="1" cap="all" dirty="0">
                <a:solidFill>
                  <a:srgbClr val="4F81BD"/>
                </a:solidFill>
              </a:rPr>
              <a:t>contrôle </a:t>
            </a:r>
            <a:r>
              <a:rPr lang="fr-FR" sz="1400" b="1" cap="all" dirty="0" smtClean="0">
                <a:solidFill>
                  <a:srgbClr val="4F81BD"/>
                </a:solidFill>
              </a:rPr>
              <a:t>du déroulement de </a:t>
            </a:r>
            <a:r>
              <a:rPr lang="fr-FR" sz="1400" b="1" cap="all" dirty="0">
                <a:solidFill>
                  <a:srgbClr val="4F81BD"/>
                </a:solidFill>
              </a:rPr>
              <a:t>la </a:t>
            </a:r>
            <a:r>
              <a:rPr lang="fr-FR" sz="1400" b="1" cap="all" dirty="0" smtClean="0">
                <a:solidFill>
                  <a:srgbClr val="4F81BD"/>
                </a:solidFill>
              </a:rPr>
              <a:t>requête sous laquelle la tâche a été </a:t>
            </a:r>
            <a:r>
              <a:rPr lang="fr-FR" sz="1400" b="1" cap="all" dirty="0">
                <a:solidFill>
                  <a:srgbClr val="4F81BD"/>
                </a:solidFill>
              </a:rPr>
              <a:t>partagée</a:t>
            </a:r>
            <a:r>
              <a:rPr lang="fr-FR" sz="1400" b="1" cap="all" dirty="0" smtClean="0">
                <a:solidFill>
                  <a:srgbClr val="4F81BD"/>
                </a:solidFill>
              </a:rPr>
              <a:t>?</a:t>
            </a:r>
          </a:p>
          <a:p>
            <a:pPr marL="800100" lvl="1" indent="-342900">
              <a:buSzPct val="175000"/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4F81BD"/>
                </a:solidFill>
              </a:rPr>
              <a:t>Oui, </a:t>
            </a:r>
            <a:r>
              <a:rPr lang="fr-FR" sz="1400" dirty="0" smtClean="0">
                <a:solidFill>
                  <a:srgbClr val="4F81BD"/>
                </a:solidFill>
              </a:rPr>
              <a:t>l’équipe propriétaire garde le contrôle total du déroulement de la requête ainsi que celle de la</a:t>
            </a:r>
            <a:r>
              <a:rPr lang="fr-CA" sz="1400" dirty="0" smtClean="0">
                <a:solidFill>
                  <a:srgbClr val="4F81BD"/>
                </a:solidFill>
              </a:rPr>
              <a:t> </a:t>
            </a:r>
            <a:r>
              <a:rPr lang="fr-CA" sz="1400" dirty="0">
                <a:solidFill>
                  <a:srgbClr val="4F81BD"/>
                </a:solidFill>
              </a:rPr>
              <a:t>tâche </a:t>
            </a:r>
            <a:r>
              <a:rPr lang="fr-CA" sz="1400" dirty="0" smtClean="0">
                <a:solidFill>
                  <a:srgbClr val="4F81BD"/>
                </a:solidFill>
              </a:rPr>
              <a:t>partagée, ce qui lui permet de pouvoir éditer ou exécuter différentes actions (Annuler</a:t>
            </a:r>
            <a:r>
              <a:rPr lang="fr-CA" sz="1400" dirty="0">
                <a:solidFill>
                  <a:srgbClr val="4F81BD"/>
                </a:solidFill>
              </a:rPr>
              <a:t>, marquer complétée, etc</a:t>
            </a:r>
            <a:r>
              <a:rPr lang="fr-CA" sz="1400" dirty="0" smtClean="0">
                <a:solidFill>
                  <a:srgbClr val="4F81BD"/>
                </a:solidFill>
              </a:rPr>
              <a:t>.) sous la tâche partagée.</a:t>
            </a:r>
            <a:r>
              <a:rPr lang="fr-CA" sz="1200" dirty="0">
                <a:solidFill>
                  <a:srgbClr val="4F81BD"/>
                </a:solidFill>
              </a:rPr>
              <a:t> </a:t>
            </a:r>
            <a:endParaRPr lang="fr-FR" sz="1000" dirty="0">
              <a:solidFill>
                <a:srgbClr val="4F81BD"/>
              </a:solidFill>
            </a:endParaRPr>
          </a:p>
          <a:p>
            <a:pPr lvl="1"/>
            <a:endParaRPr lang="fr-CA" sz="1000" dirty="0" smtClean="0">
              <a:solidFill>
                <a:srgbClr val="4F81BD"/>
              </a:solidFill>
            </a:endParaRPr>
          </a:p>
          <a:p>
            <a:pPr marL="342900" indent="-342900">
              <a:buFont typeface="+mj-lt"/>
              <a:buAutoNum type="arabicPeriod" startAt="9"/>
            </a:pPr>
            <a:r>
              <a:rPr lang="fr-FR" sz="1400" b="1" cap="all" dirty="0">
                <a:solidFill>
                  <a:srgbClr val="4F81BD"/>
                </a:solidFill>
              </a:rPr>
              <a:t>Est-ce que l'équipe collaboratrice a </a:t>
            </a:r>
            <a:r>
              <a:rPr lang="fr-FR" sz="1400" b="1" cap="all" dirty="0" smtClean="0">
                <a:solidFill>
                  <a:srgbClr val="4F81BD"/>
                </a:solidFill>
              </a:rPr>
              <a:t>le contrôle </a:t>
            </a:r>
            <a:r>
              <a:rPr lang="fr-FR" sz="1400" b="1" cap="all" dirty="0">
                <a:solidFill>
                  <a:srgbClr val="4F81BD"/>
                </a:solidFill>
              </a:rPr>
              <a:t>du déroulement de la tâche partagée</a:t>
            </a:r>
            <a:r>
              <a:rPr lang="fr-FR" sz="1400" b="1" cap="all" dirty="0" smtClean="0">
                <a:solidFill>
                  <a:srgbClr val="4F81BD"/>
                </a:solidFill>
              </a:rPr>
              <a:t>?</a:t>
            </a:r>
          </a:p>
          <a:p>
            <a:pPr marL="800100" lvl="1" indent="-342900">
              <a:buSzPct val="175000"/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rgbClr val="4F81BD"/>
                </a:solidFill>
              </a:rPr>
              <a:t>Oui, l’équipe Collaboratrice </a:t>
            </a:r>
            <a:r>
              <a:rPr lang="fr-CA" sz="1400" dirty="0" smtClean="0">
                <a:solidFill>
                  <a:srgbClr val="4F81BD"/>
                </a:solidFill>
              </a:rPr>
              <a:t>a le contrôle total de </a:t>
            </a:r>
            <a:r>
              <a:rPr lang="fr-CA" sz="1400" dirty="0">
                <a:solidFill>
                  <a:srgbClr val="4F81BD"/>
                </a:solidFill>
              </a:rPr>
              <a:t>la tâche qui lui </a:t>
            </a:r>
            <a:r>
              <a:rPr lang="fr-CA" sz="1400" dirty="0" smtClean="0">
                <a:solidFill>
                  <a:srgbClr val="4F81BD"/>
                </a:solidFill>
              </a:rPr>
              <a:t>est </a:t>
            </a:r>
            <a:r>
              <a:rPr lang="fr-CA" sz="1400" dirty="0">
                <a:solidFill>
                  <a:srgbClr val="4F81BD"/>
                </a:solidFill>
              </a:rPr>
              <a:t>partagée. </a:t>
            </a:r>
            <a:endParaRPr lang="fr-CA" sz="1000" dirty="0" smtClean="0">
              <a:solidFill>
                <a:srgbClr val="4F81BD"/>
              </a:solidFill>
            </a:endParaRPr>
          </a:p>
          <a:p>
            <a:pPr lvl="1">
              <a:buSzPct val="175000"/>
            </a:pPr>
            <a:endParaRPr lang="fr-FR" sz="1000" b="1" cap="all" dirty="0" smtClean="0">
              <a:solidFill>
                <a:srgbClr val="4F81BD"/>
              </a:solidFill>
            </a:endParaRPr>
          </a:p>
          <a:p>
            <a:pPr marL="342900" indent="-342900">
              <a:buFont typeface="+mj-lt"/>
              <a:buAutoNum type="arabicPeriod" startAt="9"/>
            </a:pPr>
            <a:r>
              <a:rPr lang="fr-FR" sz="1400" b="1" cap="all" dirty="0" smtClean="0">
                <a:solidFill>
                  <a:srgbClr val="4F81BD"/>
                </a:solidFill>
              </a:rPr>
              <a:t>Est-ce qu’il est possible de partager simultanément plusieurs tâches à différentes équipes à partir de la même requête?</a:t>
            </a:r>
          </a:p>
          <a:p>
            <a:pPr marL="800100" lvl="1" indent="-342900">
              <a:buSzPct val="175000"/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rgbClr val="4F81BD"/>
                </a:solidFill>
              </a:rPr>
              <a:t>Oui, il est possible de partager simultanément, sous la même requête, plusieurs tâches à différentes équipes.</a:t>
            </a:r>
            <a:endParaRPr lang="fr-FR" sz="1000" dirty="0" smtClean="0">
              <a:solidFill>
                <a:srgbClr val="4F81BD"/>
              </a:solidFill>
            </a:endParaRPr>
          </a:p>
          <a:p>
            <a:pPr lvl="1">
              <a:buSzPct val="175000"/>
            </a:pPr>
            <a:endParaRPr lang="fr-FR" sz="1000" dirty="0" smtClean="0">
              <a:solidFill>
                <a:srgbClr val="4F81BD"/>
              </a:solidFill>
            </a:endParaRPr>
          </a:p>
          <a:p>
            <a:pPr marL="342900" indent="-342900">
              <a:buFont typeface="+mj-lt"/>
              <a:buAutoNum type="arabicPeriod" startAt="12"/>
            </a:pPr>
            <a:r>
              <a:rPr lang="fr-FR" sz="1400" b="1" cap="all" dirty="0" smtClean="0">
                <a:solidFill>
                  <a:srgbClr val="4F81BD"/>
                </a:solidFill>
              </a:rPr>
              <a:t>Est-ce que le partage d’une tâche de type non standard est fonctionnel?</a:t>
            </a:r>
          </a:p>
          <a:p>
            <a:pPr marL="800100" lvl="1" indent="-342900">
              <a:buSzPct val="175000"/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4F81BD"/>
                </a:solidFill>
              </a:rPr>
              <a:t>Non, uniquement une tâche de type standard peut être partagée.</a:t>
            </a:r>
          </a:p>
          <a:p>
            <a:pPr marL="342900" indent="-342900">
              <a:buFont typeface="+mj-lt"/>
              <a:buAutoNum type="arabicPeriod" startAt="12"/>
            </a:pPr>
            <a:endParaRPr lang="fr-FR" sz="1400" b="1" cap="all" dirty="0" smtClean="0">
              <a:solidFill>
                <a:srgbClr val="4F81BD"/>
              </a:solidFill>
            </a:endParaRPr>
          </a:p>
          <a:p>
            <a:pPr marL="342900" indent="-342900">
              <a:buFont typeface="+mj-lt"/>
              <a:buAutoNum type="arabicPeriod" startAt="12"/>
            </a:pPr>
            <a:r>
              <a:rPr lang="fr-FR" sz="1400" b="1" cap="all" dirty="0">
                <a:solidFill>
                  <a:srgbClr val="4F81BD"/>
                </a:solidFill>
              </a:rPr>
              <a:t>Est-il possible de personnaliser des listes pour l’affichage des tâches partagées sous l’équipe </a:t>
            </a:r>
            <a:r>
              <a:rPr lang="fr-FR" sz="1400" b="1" cap="all" dirty="0" smtClean="0">
                <a:solidFill>
                  <a:srgbClr val="4F81BD"/>
                </a:solidFill>
              </a:rPr>
              <a:t>collaboratrice?</a:t>
            </a:r>
            <a:endParaRPr lang="fr-FR" sz="1400" b="1" cap="all" dirty="0">
              <a:solidFill>
                <a:srgbClr val="4F81BD"/>
              </a:solidFill>
            </a:endParaRPr>
          </a:p>
          <a:p>
            <a:pPr marL="800100" lvl="1" indent="-342900">
              <a:buSzPct val="175000"/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rgbClr val="4F81BD"/>
                </a:solidFill>
              </a:rPr>
              <a:t>Oui</a:t>
            </a:r>
            <a:r>
              <a:rPr lang="fr-FR" sz="1400" dirty="0">
                <a:solidFill>
                  <a:srgbClr val="4F81BD"/>
                </a:solidFill>
              </a:rPr>
              <a:t>, </a:t>
            </a:r>
            <a:r>
              <a:rPr lang="fr-FR" sz="1400" dirty="0" smtClean="0">
                <a:solidFill>
                  <a:srgbClr val="4F81BD"/>
                </a:solidFill>
              </a:rPr>
              <a:t>il est possible de personnaliser </a:t>
            </a:r>
            <a:r>
              <a:rPr lang="fr-FR" sz="1400" dirty="0">
                <a:solidFill>
                  <a:srgbClr val="4F81BD"/>
                </a:solidFill>
              </a:rPr>
              <a:t>des listes autant sous l'équipe collaboratrice que propriétaire et pouvoir faire afficher uniquement les tâches partagées</a:t>
            </a:r>
            <a:r>
              <a:rPr lang="fr-FR" sz="1400" dirty="0" smtClean="0">
                <a:solidFill>
                  <a:srgbClr val="4F81BD"/>
                </a:solidFill>
              </a:rPr>
              <a:t>.</a:t>
            </a:r>
            <a:endParaRPr lang="fr-FR" sz="1000" dirty="0">
              <a:solidFill>
                <a:srgbClr val="4F81BD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cap="none" dirty="0"/>
              <a:t>Suite</a:t>
            </a:r>
            <a:r>
              <a:rPr lang="fr-CA" dirty="0"/>
              <a:t> … QUESTIONS et </a:t>
            </a:r>
            <a:r>
              <a:rPr lang="fr-CA" dirty="0" smtClean="0"/>
              <a:t>réponses</a:t>
            </a:r>
            <a:endParaRPr lang="fr-CA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8316000" y="6232227"/>
            <a:ext cx="421200" cy="365125"/>
          </a:xfrm>
        </p:spPr>
        <p:txBody>
          <a:bodyPr/>
          <a:lstStyle/>
          <a:p>
            <a:r>
              <a:rPr lang="fr-CA" dirty="0" smtClean="0"/>
              <a:t>21</a:t>
            </a:r>
          </a:p>
        </p:txBody>
      </p:sp>
      <p:pic>
        <p:nvPicPr>
          <p:cNvPr id="7" name="Picture 2" descr="Résultats de recherche d'images pour « fleche suivant png »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00" y="5936621"/>
            <a:ext cx="648072" cy="75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01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>
            <p:custDataLst>
              <p:tags r:id="rId1"/>
            </p:custDataLst>
          </p:nvPr>
        </p:nvSpPr>
        <p:spPr>
          <a:xfrm>
            <a:off x="180000" y="1089908"/>
            <a:ext cx="874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13"/>
            </a:pPr>
            <a:r>
              <a:rPr lang="fr-FR" sz="1400" b="1" cap="all" dirty="0" smtClean="0">
                <a:solidFill>
                  <a:srgbClr val="4F81BD"/>
                </a:solidFill>
              </a:rPr>
              <a:t>Est-ce </a:t>
            </a:r>
            <a:r>
              <a:rPr lang="fr-FR" sz="1400" b="1" cap="all" dirty="0">
                <a:solidFill>
                  <a:srgbClr val="4F81BD"/>
                </a:solidFill>
              </a:rPr>
              <a:t>que la tâche partagée est visible à partir du Web (Portail Web et </a:t>
            </a:r>
            <a:r>
              <a:rPr lang="fr-FR" sz="1400" b="1" cap="all" dirty="0" err="1">
                <a:solidFill>
                  <a:srgbClr val="4F81BD"/>
                </a:solidFill>
              </a:rPr>
              <a:t>WebTech</a:t>
            </a:r>
            <a:r>
              <a:rPr lang="fr-FR" sz="1400" b="1" cap="all" dirty="0" smtClean="0">
                <a:solidFill>
                  <a:srgbClr val="4F81BD"/>
                </a:solidFill>
              </a:rPr>
              <a:t>)?</a:t>
            </a:r>
            <a:endParaRPr lang="fr-FR" sz="1400" b="1" cap="all" dirty="0">
              <a:solidFill>
                <a:srgbClr val="4F81BD"/>
              </a:solidFill>
            </a:endParaRPr>
          </a:p>
          <a:p>
            <a:pPr marL="800100" lvl="1" indent="-342900">
              <a:buSzPct val="175000"/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4F81BD"/>
                </a:solidFill>
              </a:rPr>
              <a:t>Oui, la tâche partagée est visible au niveau du </a:t>
            </a:r>
            <a:r>
              <a:rPr lang="fr-FR" sz="1400" dirty="0" smtClean="0">
                <a:solidFill>
                  <a:srgbClr val="4F81BD"/>
                </a:solidFill>
              </a:rPr>
              <a:t>Web, </a:t>
            </a:r>
            <a:r>
              <a:rPr lang="fr-FR" sz="1400" dirty="0">
                <a:solidFill>
                  <a:srgbClr val="4F81BD"/>
                </a:solidFill>
              </a:rPr>
              <a:t>au même titre que les t</a:t>
            </a:r>
            <a:r>
              <a:rPr lang="fr-FR" sz="1400" dirty="0" smtClean="0">
                <a:solidFill>
                  <a:srgbClr val="4F81BD"/>
                </a:solidFill>
              </a:rPr>
              <a:t>âches </a:t>
            </a:r>
            <a:r>
              <a:rPr lang="fr-FR" sz="1400" dirty="0">
                <a:solidFill>
                  <a:srgbClr val="4F81BD"/>
                </a:solidFill>
              </a:rPr>
              <a:t>actuelles qui ne sont pas partagées.  </a:t>
            </a:r>
            <a:endParaRPr lang="fr-FR" sz="1400" dirty="0" smtClean="0">
              <a:solidFill>
                <a:srgbClr val="4F81BD"/>
              </a:solidFill>
            </a:endParaRPr>
          </a:p>
          <a:p>
            <a:pPr marL="1257300" lvl="2" indent="-342900">
              <a:buSzPct val="100000"/>
              <a:buFont typeface="+mj-lt"/>
              <a:buAutoNum type="arabicParenR"/>
            </a:pPr>
            <a:r>
              <a:rPr lang="fr-FR" sz="1400" dirty="0" smtClean="0">
                <a:solidFill>
                  <a:srgbClr val="4F81BD"/>
                </a:solidFill>
              </a:rPr>
              <a:t>Le demandeur peut voir l’avancement de toutes les tâches incluant celles partagées à une autre équipe lors de la consultation de la Requête.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cap="none" dirty="0"/>
              <a:t>Suite</a:t>
            </a:r>
            <a:r>
              <a:rPr lang="fr-CA" dirty="0"/>
              <a:t> … QUESTIONS et </a:t>
            </a:r>
            <a:r>
              <a:rPr lang="fr-CA" dirty="0" smtClean="0"/>
              <a:t>réponses</a:t>
            </a:r>
            <a:endParaRPr lang="fr-CA" dirty="0"/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8316000" y="6232227"/>
            <a:ext cx="421200" cy="365125"/>
          </a:xfrm>
        </p:spPr>
        <p:txBody>
          <a:bodyPr/>
          <a:lstStyle/>
          <a:p>
            <a:r>
              <a:rPr lang="fr-CA" dirty="0" smtClean="0"/>
              <a:t>22</a:t>
            </a:r>
            <a:endParaRPr lang="fr-CA" dirty="0"/>
          </a:p>
        </p:txBody>
      </p:sp>
      <p:pic>
        <p:nvPicPr>
          <p:cNvPr id="8" name="Picture 2" descr="Résultats de recherche d'images pour « fleche suivant png »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00" y="5936621"/>
            <a:ext cx="648072" cy="75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9752" y="2474903"/>
            <a:ext cx="4082146" cy="3801600"/>
          </a:xfrm>
          <a:prstGeom prst="rect">
            <a:avLst/>
          </a:prstGeom>
          <a:ln>
            <a:solidFill>
              <a:srgbClr val="7F7F7F"/>
            </a:solidFill>
          </a:ln>
        </p:spPr>
      </p:pic>
    </p:spTree>
    <p:extLst>
      <p:ext uri="{BB962C8B-B14F-4D97-AF65-F5344CB8AC3E}">
        <p14:creationId xmlns:p14="http://schemas.microsoft.com/office/powerpoint/2010/main" val="162882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cap="none" dirty="0"/>
              <a:t>Suite</a:t>
            </a:r>
            <a:r>
              <a:rPr lang="fr-CA" dirty="0"/>
              <a:t> … QUESTIONS et </a:t>
            </a:r>
            <a:r>
              <a:rPr lang="fr-CA" dirty="0" smtClean="0"/>
              <a:t>réponses</a:t>
            </a:r>
            <a:endParaRPr lang="fr-CA" dirty="0"/>
          </a:p>
        </p:txBody>
      </p:sp>
      <p:sp>
        <p:nvSpPr>
          <p:cNvPr id="8" name="ZoneTexte 7"/>
          <p:cNvSpPr txBox="1"/>
          <p:nvPr>
            <p:custDataLst>
              <p:tags r:id="rId2"/>
            </p:custDataLst>
          </p:nvPr>
        </p:nvSpPr>
        <p:spPr>
          <a:xfrm>
            <a:off x="144818" y="1052736"/>
            <a:ext cx="87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SzPct val="100000"/>
              <a:buFont typeface="+mj-lt"/>
              <a:buAutoNum type="arabicParenR" startAt="2"/>
            </a:pPr>
            <a:r>
              <a:rPr lang="fr-FR" sz="1400" dirty="0" smtClean="0">
                <a:solidFill>
                  <a:srgbClr val="4F81BD"/>
                </a:solidFill>
              </a:rPr>
              <a:t>L’utilisateur Web peut voir les tâches auxquels il est assigné, afin de pouvoir compléter celles-ci.</a:t>
            </a:r>
            <a:endParaRPr lang="fr-FR" sz="1400" b="1" cap="all" dirty="0">
              <a:solidFill>
                <a:srgbClr val="4F81BD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55576" y="1628800"/>
            <a:ext cx="7876500" cy="3237109"/>
          </a:xfrm>
          <a:prstGeom prst="rect">
            <a:avLst/>
          </a:prstGeom>
          <a:ln w="12700">
            <a:solidFill>
              <a:srgbClr val="7F7F7F"/>
            </a:solidFill>
          </a:ln>
        </p:spPr>
      </p:pic>
      <p:sp>
        <p:nvSpPr>
          <p:cNvPr id="7" name="Espace réservé du numéro de diapositive 3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316000" y="6232227"/>
            <a:ext cx="421200" cy="365125"/>
          </a:xfrm>
        </p:spPr>
        <p:txBody>
          <a:bodyPr/>
          <a:lstStyle/>
          <a:p>
            <a:r>
              <a:rPr lang="fr-CA" dirty="0" smtClean="0"/>
              <a:t>23</a:t>
            </a:r>
            <a:endParaRPr lang="fr-CA" dirty="0"/>
          </a:p>
        </p:txBody>
      </p:sp>
      <p:pic>
        <p:nvPicPr>
          <p:cNvPr id="9" name="Picture 2" descr="Résultats de recherche d'images pour « fleche suivant png »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00" y="5936621"/>
            <a:ext cx="648072" cy="75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>
            <p:custDataLst>
              <p:tags r:id="rId6"/>
            </p:custDataLst>
          </p:nvPr>
        </p:nvSpPr>
        <p:spPr>
          <a:xfrm>
            <a:off x="180000" y="4941168"/>
            <a:ext cx="8748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14"/>
            </a:pPr>
            <a:r>
              <a:rPr lang="fr-FR" sz="1400" b="1" cap="all" dirty="0" smtClean="0">
                <a:solidFill>
                  <a:srgbClr val="4F81BD"/>
                </a:solidFill>
              </a:rPr>
              <a:t>Est-ce que les statistiques et rapports par équipe tiennent comptes des tâches partagées?</a:t>
            </a:r>
          </a:p>
          <a:p>
            <a:pPr marL="742950" lvl="1" indent="-285750">
              <a:buSzPct val="125000"/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rgbClr val="4F81BD"/>
                </a:solidFill>
              </a:rPr>
              <a:t>Par équipe, les </a:t>
            </a:r>
            <a:r>
              <a:rPr lang="fr-FR" sz="1400" dirty="0">
                <a:solidFill>
                  <a:srgbClr val="4F81BD"/>
                </a:solidFill>
              </a:rPr>
              <a:t>rapports et les statistiques sont </a:t>
            </a:r>
            <a:r>
              <a:rPr lang="fr-FR" sz="1400" dirty="0" smtClean="0">
                <a:solidFill>
                  <a:srgbClr val="4F81BD"/>
                </a:solidFill>
              </a:rPr>
              <a:t>adaptés, </a:t>
            </a:r>
            <a:r>
              <a:rPr lang="fr-FR" sz="1400" dirty="0">
                <a:solidFill>
                  <a:srgbClr val="4F81BD"/>
                </a:solidFill>
              </a:rPr>
              <a:t>afin de tenir compte des tâches partagées</a:t>
            </a:r>
            <a:r>
              <a:rPr lang="fr-FR" dirty="0" smtClean="0">
                <a:solidFill>
                  <a:srgbClr val="4F81BD"/>
                </a:solidFill>
              </a:rPr>
              <a:t>.</a:t>
            </a:r>
            <a:endParaRPr lang="fr-FR" sz="1400" dirty="0" smtClean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00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Questions ?</a:t>
            </a:r>
            <a:endParaRPr lang="fr-CA" dirty="0"/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788024" y="1268760"/>
            <a:ext cx="3151039" cy="3744416"/>
          </a:xfrm>
          <a:prstGeom prst="rect">
            <a:avLst/>
          </a:prstGeom>
        </p:spPr>
      </p:pic>
      <p:sp>
        <p:nvSpPr>
          <p:cNvPr id="6" name="Espace réservé du numéro de diapositive 3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8316000" y="6232227"/>
            <a:ext cx="421200" cy="365125"/>
          </a:xfrm>
        </p:spPr>
        <p:txBody>
          <a:bodyPr/>
          <a:lstStyle/>
          <a:p>
            <a:r>
              <a:rPr lang="fr-CA" dirty="0" smtClean="0"/>
              <a:t>25</a:t>
            </a:r>
            <a:endParaRPr lang="fr-CA" dirty="0"/>
          </a:p>
        </p:txBody>
      </p:sp>
      <p:pic>
        <p:nvPicPr>
          <p:cNvPr id="7" name="Picture 2" descr="Résultats de recherche d'images pour « fleche suivant png »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00" y="5936621"/>
            <a:ext cx="648072" cy="75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6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66647" y="2492896"/>
            <a:ext cx="7200800" cy="720080"/>
          </a:xfrm>
        </p:spPr>
        <p:txBody>
          <a:bodyPr/>
          <a:lstStyle/>
          <a:p>
            <a:r>
              <a:rPr lang="fr-CA" dirty="0" smtClean="0"/>
              <a:t>Merci et à bientôt !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1395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Prérequis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80000" y="1196752"/>
            <a:ext cx="8748000" cy="122413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4F81BD"/>
              </a:buClr>
              <a:buFont typeface="Wingdings" panose="05000000000000000000" pitchFamily="2" charset="2"/>
              <a:buChar char="q"/>
            </a:pPr>
            <a:r>
              <a:rPr lang="fr-CA" sz="2800" dirty="0" smtClean="0"/>
              <a:t> </a:t>
            </a:r>
            <a:r>
              <a:rPr lang="fr-CA" sz="2800" dirty="0" smtClean="0">
                <a:solidFill>
                  <a:srgbClr val="4F81BD"/>
                </a:solidFill>
              </a:rPr>
              <a:t>Octopus 4.2</a:t>
            </a:r>
          </a:p>
          <a:p>
            <a:pPr>
              <a:lnSpc>
                <a:spcPct val="120000"/>
              </a:lnSpc>
              <a:buClr>
                <a:srgbClr val="4F81BD"/>
              </a:buClr>
              <a:buFont typeface="Wingdings" panose="05000000000000000000" pitchFamily="2" charset="2"/>
              <a:buChar char="q"/>
            </a:pPr>
            <a:r>
              <a:rPr lang="fr-CA" sz="2800" dirty="0" smtClean="0">
                <a:solidFill>
                  <a:srgbClr val="4F81BD"/>
                </a:solidFill>
              </a:rPr>
              <a:t> Avoir au minimum deux équipes configurées</a:t>
            </a:r>
          </a:p>
          <a:p>
            <a:pPr marL="0" indent="0">
              <a:lnSpc>
                <a:spcPct val="120000"/>
              </a:lnSpc>
              <a:buNone/>
            </a:pPr>
            <a:endParaRPr lang="fr-CA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8316416" y="6232227"/>
            <a:ext cx="422142" cy="365125"/>
          </a:xfrm>
        </p:spPr>
        <p:txBody>
          <a:bodyPr/>
          <a:lstStyle/>
          <a:p>
            <a:fld id="{AD205257-F721-4955-A453-19FB9245B437}" type="slidenum">
              <a:rPr lang="fr-CA" smtClean="0"/>
              <a:pPr/>
              <a:t>3</a:t>
            </a:fld>
            <a:endParaRPr lang="fr-CA" dirty="0"/>
          </a:p>
        </p:txBody>
      </p:sp>
      <p:pic>
        <p:nvPicPr>
          <p:cNvPr id="6" name="Picture 2" descr="Résultats de recherche d'images pour « fleche suivant png »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432" y="5936400"/>
            <a:ext cx="648000" cy="75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71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Qu’est-ce que la collaboration </a:t>
            </a:r>
            <a:r>
              <a:rPr lang="fr-CA" dirty="0"/>
              <a:t>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96752"/>
            <a:ext cx="8424936" cy="4791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dirty="0">
                <a:solidFill>
                  <a:srgbClr val="4F81BD"/>
                </a:solidFill>
              </a:rPr>
              <a:t>En fait, la collaboration </a:t>
            </a:r>
            <a:r>
              <a:rPr lang="fr-CA" dirty="0" err="1">
                <a:solidFill>
                  <a:srgbClr val="4F81BD"/>
                </a:solidFill>
              </a:rPr>
              <a:t>interéquipe</a:t>
            </a:r>
            <a:r>
              <a:rPr lang="fr-CA" dirty="0">
                <a:solidFill>
                  <a:srgbClr val="4F81BD"/>
                </a:solidFill>
              </a:rPr>
              <a:t> est une fonctionnalité qui permet de simplifier le travail entre plusieurs équipes, sur toutes les demandes ayant un but commun, tout en permettant un meilleur suivi dans son ensemble. </a:t>
            </a:r>
          </a:p>
          <a:p>
            <a:pPr marL="0" indent="0">
              <a:buNone/>
            </a:pPr>
            <a:endParaRPr lang="fr-CA" dirty="0">
              <a:solidFill>
                <a:srgbClr val="4F81BD"/>
              </a:solidFill>
            </a:endParaRPr>
          </a:p>
          <a:p>
            <a:pPr marL="0" indent="0">
              <a:buNone/>
            </a:pPr>
            <a:r>
              <a:rPr lang="fr-CA" dirty="0">
                <a:solidFill>
                  <a:srgbClr val="4F81BD"/>
                </a:solidFill>
              </a:rPr>
              <a:t>Étant donné que l’</a:t>
            </a:r>
            <a:r>
              <a:rPr lang="fr-CA" dirty="0" err="1">
                <a:solidFill>
                  <a:srgbClr val="4F81BD"/>
                </a:solidFill>
              </a:rPr>
              <a:t>interéquipe</a:t>
            </a:r>
            <a:r>
              <a:rPr lang="fr-CA" dirty="0">
                <a:solidFill>
                  <a:srgbClr val="4F81BD"/>
                </a:solidFill>
              </a:rPr>
              <a:t> permet de simplifier la création, une seule demande est alors créée en incluant, dans son workflow, toutes les tâches liées aux équipes se rattachant à la complétion de la demande  </a:t>
            </a:r>
          </a:p>
          <a:p>
            <a:pPr marL="0" indent="0">
              <a:buNone/>
            </a:pPr>
            <a:endParaRPr lang="fr-CA" dirty="0">
              <a:solidFill>
                <a:srgbClr val="4F81BD"/>
              </a:solidFill>
            </a:endParaRPr>
          </a:p>
          <a:p>
            <a:pPr marL="0" indent="0">
              <a:buNone/>
            </a:pPr>
            <a:r>
              <a:rPr lang="fr-CA" dirty="0">
                <a:solidFill>
                  <a:srgbClr val="4F81BD"/>
                </a:solidFill>
              </a:rPr>
              <a:t>Chaque tâche de la demande est exécuté conjointement ou alternativement par différentes équipes, selon les préalables et conditions qui leurs ont été accordés.</a:t>
            </a:r>
          </a:p>
          <a:p>
            <a:pPr marL="0" indent="0">
              <a:buNone/>
            </a:pPr>
            <a:endParaRPr lang="fr-CA" dirty="0">
              <a:solidFill>
                <a:srgbClr val="4F81BD"/>
              </a:solidFill>
            </a:endParaRPr>
          </a:p>
          <a:p>
            <a:pPr marL="0" indent="0">
              <a:buNone/>
            </a:pPr>
            <a:r>
              <a:rPr lang="fr-CA" dirty="0">
                <a:solidFill>
                  <a:srgbClr val="4F81BD"/>
                </a:solidFill>
              </a:rPr>
              <a:t>De cette façon, cela permet d’éliminer la création de plusieurs demandes de services aux différentes équipes impliquées par une seule demande et rend le  suivi de la demande </a:t>
            </a:r>
            <a:r>
              <a:rPr lang="fr-CA" dirty="0" err="1">
                <a:solidFill>
                  <a:srgbClr val="4F81BD"/>
                </a:solidFill>
              </a:rPr>
              <a:t>interéquipe</a:t>
            </a:r>
            <a:r>
              <a:rPr lang="fr-CA" dirty="0">
                <a:solidFill>
                  <a:srgbClr val="4F81BD"/>
                </a:solidFill>
              </a:rPr>
              <a:t> beaucoup plus facile.</a:t>
            </a:r>
            <a:endParaRPr lang="fr-CA" dirty="0">
              <a:solidFill>
                <a:srgbClr val="4F81BD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205257-F721-4955-A453-19FB9245B437}" type="slidenum">
              <a:rPr lang="fr-CA" smtClean="0"/>
              <a:pPr/>
              <a:t>4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91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Pourquoi Utiliser la collaboration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>
          <a:xfrm>
            <a:off x="8316000" y="6232227"/>
            <a:ext cx="421200" cy="365125"/>
          </a:xfrm>
        </p:spPr>
        <p:txBody>
          <a:bodyPr/>
          <a:lstStyle/>
          <a:p>
            <a:fld id="{AD205257-F721-4955-A453-19FB9245B437}" type="slidenum">
              <a:rPr lang="fr-CA" smtClean="0"/>
              <a:pPr/>
              <a:t>5</a:t>
            </a:fld>
            <a:endParaRPr lang="fr-CA" dirty="0"/>
          </a:p>
        </p:txBody>
      </p:sp>
      <p:pic>
        <p:nvPicPr>
          <p:cNvPr id="1028" name="Picture 4" descr="Image result"/>
          <p:cNvPicPr>
            <a:picLocks noGrp="1" noChangeAspect="1" noChangeArrowheads="1"/>
          </p:cNvPicPr>
          <p:nvPr>
            <p:ph sz="half" idx="10"/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969" y="2033587"/>
            <a:ext cx="329565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contenu 5"/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>
          <a:xfrm>
            <a:off x="180000" y="1217814"/>
            <a:ext cx="5472120" cy="4659458"/>
          </a:xfrm>
        </p:spPr>
        <p:txBody>
          <a:bodyPr/>
          <a:lstStyle/>
          <a:p>
            <a:pPr marL="285750" indent="-285750">
              <a:buClr>
                <a:srgbClr val="4F81BD"/>
              </a:buClr>
              <a:buSzPct val="175000"/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4F81BD"/>
                </a:solidFill>
              </a:rPr>
              <a:t>Pour </a:t>
            </a:r>
            <a:r>
              <a:rPr lang="fr-CA" dirty="0" smtClean="0">
                <a:solidFill>
                  <a:srgbClr val="4F81BD"/>
                </a:solidFill>
              </a:rPr>
              <a:t>améliorer le travail entre les équipes et le rendre plus efficace.</a:t>
            </a:r>
            <a:endParaRPr lang="fr-CA" sz="1000" dirty="0" smtClean="0">
              <a:solidFill>
                <a:srgbClr val="4F81BD"/>
              </a:solidFill>
            </a:endParaRPr>
          </a:p>
          <a:p>
            <a:pPr marL="285750" indent="-285750">
              <a:buClr>
                <a:srgbClr val="4F81BD"/>
              </a:buClr>
              <a:buSzPct val="175000"/>
              <a:buFont typeface="Arial" panose="020B0604020202020204" pitchFamily="34" charset="0"/>
              <a:buChar char="•"/>
            </a:pPr>
            <a:endParaRPr lang="fr-CA" sz="1000" dirty="0" smtClean="0">
              <a:solidFill>
                <a:srgbClr val="4F81BD"/>
              </a:solidFill>
            </a:endParaRPr>
          </a:p>
          <a:p>
            <a:pPr marL="285750" indent="-285750">
              <a:buClr>
                <a:srgbClr val="4F81BD"/>
              </a:buClr>
              <a:buSzPct val="175000"/>
              <a:buFont typeface="Arial" panose="020B0604020202020204" pitchFamily="34" charset="0"/>
              <a:buChar char="•"/>
            </a:pPr>
            <a:r>
              <a:rPr lang="fr-CA" dirty="0" smtClean="0">
                <a:solidFill>
                  <a:srgbClr val="4F81BD"/>
                </a:solidFill>
              </a:rPr>
              <a:t>Pour simplifier la création d’une demande impactant des tâches à différentes équipes.</a:t>
            </a:r>
            <a:endParaRPr lang="fr-CA" sz="1000" dirty="0" smtClean="0">
              <a:solidFill>
                <a:srgbClr val="4F81BD"/>
              </a:solidFill>
            </a:endParaRPr>
          </a:p>
          <a:p>
            <a:pPr marL="285750" indent="-285750">
              <a:buClr>
                <a:srgbClr val="4F81BD"/>
              </a:buClr>
              <a:buSzPct val="175000"/>
              <a:buFont typeface="Arial" panose="020B0604020202020204" pitchFamily="34" charset="0"/>
              <a:buChar char="•"/>
            </a:pPr>
            <a:endParaRPr lang="fr-CA" sz="1000" dirty="0" smtClean="0">
              <a:solidFill>
                <a:srgbClr val="4F81BD"/>
              </a:solidFill>
            </a:endParaRPr>
          </a:p>
          <a:p>
            <a:pPr marL="285750" indent="-285750">
              <a:buClr>
                <a:srgbClr val="4F81BD"/>
              </a:buClr>
              <a:buSzPct val="175000"/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4F81BD"/>
                </a:solidFill>
              </a:rPr>
              <a:t>Pour faciliter l’accès aux tâches partagées vis-à-vis des </a:t>
            </a:r>
            <a:r>
              <a:rPr lang="fr-CA" dirty="0" smtClean="0">
                <a:solidFill>
                  <a:srgbClr val="4F81BD"/>
                </a:solidFill>
              </a:rPr>
              <a:t>intervenants </a:t>
            </a:r>
            <a:r>
              <a:rPr lang="fr-CA" dirty="0">
                <a:solidFill>
                  <a:srgbClr val="4F81BD"/>
                </a:solidFill>
              </a:rPr>
              <a:t>de chaque équipe collaboratrice.</a:t>
            </a:r>
            <a:endParaRPr lang="fr-CA" sz="1000" dirty="0">
              <a:solidFill>
                <a:srgbClr val="4F81BD"/>
              </a:solidFill>
            </a:endParaRPr>
          </a:p>
          <a:p>
            <a:pPr>
              <a:buClr>
                <a:srgbClr val="4F81BD"/>
              </a:buClr>
              <a:buSzPct val="175000"/>
            </a:pPr>
            <a:endParaRPr lang="fr-CA" sz="1000" dirty="0" smtClean="0">
              <a:solidFill>
                <a:srgbClr val="4F81BD"/>
              </a:solidFill>
            </a:endParaRPr>
          </a:p>
          <a:p>
            <a:pPr marL="285750" indent="-285750">
              <a:buClr>
                <a:srgbClr val="4F81BD"/>
              </a:buClr>
              <a:buSzPct val="175000"/>
              <a:buFont typeface="Arial" panose="020B0604020202020204" pitchFamily="34" charset="0"/>
              <a:buChar char="•"/>
            </a:pPr>
            <a:r>
              <a:rPr lang="fr-CA" dirty="0" smtClean="0">
                <a:solidFill>
                  <a:srgbClr val="4F81BD"/>
                </a:solidFill>
              </a:rPr>
              <a:t>Pour faire </a:t>
            </a:r>
            <a:r>
              <a:rPr lang="fr-CA" dirty="0">
                <a:solidFill>
                  <a:srgbClr val="4F81BD"/>
                </a:solidFill>
              </a:rPr>
              <a:t>avancer efficacement une </a:t>
            </a:r>
            <a:r>
              <a:rPr lang="fr-CA" dirty="0" smtClean="0">
                <a:solidFill>
                  <a:srgbClr val="4F81BD"/>
                </a:solidFill>
              </a:rPr>
              <a:t>demande touchant </a:t>
            </a:r>
            <a:r>
              <a:rPr lang="fr-CA" dirty="0">
                <a:solidFill>
                  <a:srgbClr val="4F81BD"/>
                </a:solidFill>
              </a:rPr>
              <a:t>plusieurs </a:t>
            </a:r>
            <a:r>
              <a:rPr lang="fr-CA" dirty="0" smtClean="0">
                <a:solidFill>
                  <a:srgbClr val="4F81BD"/>
                </a:solidFill>
              </a:rPr>
              <a:t>équipes.</a:t>
            </a:r>
            <a:endParaRPr lang="fr-CA" sz="1000" dirty="0" smtClean="0">
              <a:solidFill>
                <a:srgbClr val="4F81BD"/>
              </a:solidFill>
            </a:endParaRPr>
          </a:p>
          <a:p>
            <a:pPr>
              <a:buClr>
                <a:srgbClr val="4F81BD"/>
              </a:buClr>
              <a:buSzPct val="175000"/>
            </a:pPr>
            <a:endParaRPr lang="fr-CA" sz="1000" dirty="0">
              <a:solidFill>
                <a:srgbClr val="4F81BD"/>
              </a:solidFill>
            </a:endParaRPr>
          </a:p>
          <a:p>
            <a:pPr marL="285750" indent="-285750">
              <a:buClr>
                <a:srgbClr val="4F81BD"/>
              </a:buClr>
              <a:buSzPct val="175000"/>
              <a:buFont typeface="Arial" panose="020B0604020202020204" pitchFamily="34" charset="0"/>
              <a:buChar char="•"/>
            </a:pPr>
            <a:r>
              <a:rPr lang="fr-CA" dirty="0" smtClean="0">
                <a:solidFill>
                  <a:srgbClr val="4F81BD"/>
                </a:solidFill>
              </a:rPr>
              <a:t>Pour permettre un meilleur suivi des tâches en provenance d’autres équipes.</a:t>
            </a:r>
          </a:p>
          <a:p>
            <a:pPr marL="285750" indent="-285750">
              <a:buClr>
                <a:srgbClr val="4F81BD"/>
              </a:buClr>
              <a:buSzPct val="175000"/>
              <a:buFont typeface="Arial" panose="020B0604020202020204" pitchFamily="34" charset="0"/>
              <a:buChar char="•"/>
            </a:pPr>
            <a:endParaRPr lang="fr-CA" dirty="0"/>
          </a:p>
          <a:p>
            <a:pPr marL="285750" indent="-285750">
              <a:buClr>
                <a:srgbClr val="4F81BD"/>
              </a:buClr>
              <a:buSzPct val="175000"/>
              <a:buFont typeface="Arial" panose="020B0604020202020204" pitchFamily="34" charset="0"/>
              <a:buChar char="•"/>
            </a:pPr>
            <a:endParaRPr lang="fr-CA" dirty="0" smtClean="0"/>
          </a:p>
        </p:txBody>
      </p:sp>
      <p:pic>
        <p:nvPicPr>
          <p:cNvPr id="8" name="Picture 2" descr="Résultats de recherche d'images pour « fleche suivant png »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00" y="5936621"/>
            <a:ext cx="648072" cy="75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21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smtClean="0"/>
              <a:t>Terminologie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>
          <a:xfrm>
            <a:off x="8316000" y="6232227"/>
            <a:ext cx="421200" cy="365125"/>
          </a:xfrm>
        </p:spPr>
        <p:txBody>
          <a:bodyPr/>
          <a:lstStyle/>
          <a:p>
            <a:fld id="{AD205257-F721-4955-A453-19FB9245B437}" type="slidenum">
              <a:rPr lang="fr-CA" smtClean="0"/>
              <a:pPr/>
              <a:t>6</a:t>
            </a:fld>
            <a:endParaRPr lang="fr-CA" dirty="0"/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180000" y="1006708"/>
            <a:ext cx="882000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spcAft>
                <a:spcPts val="200"/>
              </a:spcAft>
              <a:buClr>
                <a:srgbClr val="4F81BD"/>
              </a:buClr>
              <a:buSzPct val="175000"/>
              <a:buFont typeface="Arial" panose="020B0604020202020204" pitchFamily="34" charset="0"/>
              <a:buChar char="•"/>
            </a:pPr>
            <a:r>
              <a:rPr lang="fr-FR" sz="1550" b="1" cap="all" dirty="0" smtClean="0">
                <a:solidFill>
                  <a:srgbClr val="4F81BD"/>
                </a:solidFill>
              </a:rPr>
              <a:t>Équipe Propriétaire =</a:t>
            </a:r>
            <a:r>
              <a:rPr lang="fr-FR" sz="1550" i="1" cap="all" dirty="0" smtClean="0">
                <a:solidFill>
                  <a:srgbClr val="4F81BD"/>
                </a:solidFill>
              </a:rPr>
              <a:t> </a:t>
            </a:r>
            <a:r>
              <a:rPr lang="fr-FR" sz="1400" i="1" cap="all" dirty="0" smtClean="0"/>
              <a:t>à qui </a:t>
            </a:r>
            <a:r>
              <a:rPr lang="fr-FR" sz="1400" i="1" cap="all" dirty="0"/>
              <a:t>appartient la </a:t>
            </a:r>
            <a:r>
              <a:rPr lang="fr-CA" sz="1400" i="1" cap="all" dirty="0" smtClean="0"/>
              <a:t>requête (Ex. : TI)</a:t>
            </a:r>
          </a:p>
          <a:p>
            <a:pPr marL="342900" indent="-342900">
              <a:lnSpc>
                <a:spcPct val="200000"/>
              </a:lnSpc>
              <a:spcAft>
                <a:spcPts val="200"/>
              </a:spcAft>
              <a:buClr>
                <a:srgbClr val="4F81BD"/>
              </a:buClr>
              <a:buSzPct val="175000"/>
              <a:buFont typeface="Arial" panose="020B0604020202020204" pitchFamily="34" charset="0"/>
              <a:buChar char="•"/>
            </a:pPr>
            <a:r>
              <a:rPr lang="fr-FR" sz="1550" b="1" cap="all" dirty="0" smtClean="0">
                <a:solidFill>
                  <a:srgbClr val="4F81BD"/>
                </a:solidFill>
              </a:rPr>
              <a:t>Équipe Collaboratrice </a:t>
            </a:r>
            <a:r>
              <a:rPr lang="fr-FR" sz="1400" b="1" cap="all" dirty="0" smtClean="0">
                <a:solidFill>
                  <a:srgbClr val="4F81BD"/>
                </a:solidFill>
              </a:rPr>
              <a:t>=</a:t>
            </a:r>
            <a:r>
              <a:rPr lang="fr-FR" sz="1400" i="1" cap="all" dirty="0">
                <a:solidFill>
                  <a:srgbClr val="4F81BD"/>
                </a:solidFill>
              </a:rPr>
              <a:t> </a:t>
            </a:r>
            <a:r>
              <a:rPr lang="fr-FR" sz="1400" i="1" cap="all" dirty="0" smtClean="0"/>
              <a:t>à </a:t>
            </a:r>
            <a:r>
              <a:rPr lang="fr-FR" sz="1400" i="1" cap="all" dirty="0"/>
              <a:t>qui </a:t>
            </a:r>
            <a:r>
              <a:rPr lang="fr-FR" sz="1400" i="1" cap="all" dirty="0" smtClean="0"/>
              <a:t>la tâche de la requête a été assignée (Ex. : RM)</a:t>
            </a:r>
          </a:p>
          <a:p>
            <a:pPr marL="342900" indent="-342900">
              <a:lnSpc>
                <a:spcPct val="200000"/>
              </a:lnSpc>
              <a:spcAft>
                <a:spcPts val="200"/>
              </a:spcAft>
              <a:buClr>
                <a:srgbClr val="4F81BD"/>
              </a:buClr>
              <a:buSzPct val="175000"/>
              <a:buFont typeface="Arial" panose="020B0604020202020204" pitchFamily="34" charset="0"/>
              <a:buChar char="•"/>
            </a:pPr>
            <a:r>
              <a:rPr lang="fr-FR" sz="1550" b="1" cap="all" dirty="0" smtClean="0">
                <a:solidFill>
                  <a:srgbClr val="4F81BD"/>
                </a:solidFill>
              </a:rPr>
              <a:t>Tâche</a:t>
            </a:r>
            <a:r>
              <a:rPr lang="fr-FR" sz="1550" b="1" cap="all" dirty="0">
                <a:solidFill>
                  <a:srgbClr val="4F81BD"/>
                </a:solidFill>
              </a:rPr>
              <a:t> </a:t>
            </a:r>
            <a:r>
              <a:rPr lang="fr-FR" sz="1550" b="1" cap="all" dirty="0" smtClean="0">
                <a:solidFill>
                  <a:srgbClr val="4F81BD"/>
                </a:solidFill>
              </a:rPr>
              <a:t> </a:t>
            </a:r>
            <a:r>
              <a:rPr lang="fr-FR" sz="1550" b="1" cap="all" dirty="0">
                <a:solidFill>
                  <a:srgbClr val="4F81BD"/>
                </a:solidFill>
              </a:rPr>
              <a:t>= </a:t>
            </a:r>
            <a:r>
              <a:rPr lang="fr-FR" sz="1400" i="1" cap="all" dirty="0"/>
              <a:t>Tâche assignée à </a:t>
            </a:r>
            <a:r>
              <a:rPr lang="fr-FR" sz="1400" i="1" cap="all" dirty="0" smtClean="0"/>
              <a:t>l’équipe </a:t>
            </a:r>
            <a:r>
              <a:rPr lang="fr-CA" sz="1400" i="1" cap="all" dirty="0" smtClean="0"/>
              <a:t>propriétaire seulement</a:t>
            </a:r>
            <a:endParaRPr lang="fr-FR" sz="1400" b="1" u="sng" cap="all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200000"/>
              </a:lnSpc>
              <a:spcAft>
                <a:spcPts val="200"/>
              </a:spcAft>
              <a:buClr>
                <a:srgbClr val="4F81BD"/>
              </a:buClr>
              <a:buSzPct val="175000"/>
              <a:buFont typeface="Arial" panose="020B0604020202020204" pitchFamily="34" charset="0"/>
              <a:buChar char="•"/>
            </a:pPr>
            <a:r>
              <a:rPr lang="fr-FR" sz="1550" b="1" cap="all" dirty="0" smtClean="0">
                <a:solidFill>
                  <a:srgbClr val="4F81BD"/>
                </a:solidFill>
              </a:rPr>
              <a:t>Tâche </a:t>
            </a:r>
            <a:r>
              <a:rPr lang="fr-FR" sz="1550" b="1" cap="all" dirty="0">
                <a:solidFill>
                  <a:srgbClr val="4F81BD"/>
                </a:solidFill>
              </a:rPr>
              <a:t>partagée = </a:t>
            </a:r>
            <a:r>
              <a:rPr lang="fr-FR" sz="1400" i="1" cap="all" dirty="0" smtClean="0"/>
              <a:t>Tâche </a:t>
            </a:r>
            <a:r>
              <a:rPr lang="fr-FR" sz="1400" i="1" cap="all" dirty="0"/>
              <a:t>assignée à </a:t>
            </a:r>
            <a:r>
              <a:rPr lang="fr-FR" sz="1400" i="1" cap="all" dirty="0" smtClean="0"/>
              <a:t>l’équipe collaboratrice</a:t>
            </a:r>
            <a:r>
              <a:rPr lang="fr-CA" sz="1400" i="1" cap="all" dirty="0" smtClean="0"/>
              <a:t> </a:t>
            </a:r>
            <a:endParaRPr lang="fr-FR" sz="1400" b="1" u="sng" cap="all" dirty="0">
              <a:solidFill>
                <a:schemeClr val="tx2"/>
              </a:solidFill>
            </a:endParaRPr>
          </a:p>
          <a:p>
            <a:pPr marL="342900" indent="-342900">
              <a:lnSpc>
                <a:spcPct val="200000"/>
              </a:lnSpc>
              <a:spcAft>
                <a:spcPts val="200"/>
              </a:spcAft>
              <a:buClr>
                <a:srgbClr val="4F81BD"/>
              </a:buClr>
              <a:buSzPct val="175000"/>
              <a:buFont typeface="Arial" panose="020B0604020202020204" pitchFamily="34" charset="0"/>
              <a:buChar char="•"/>
            </a:pPr>
            <a:r>
              <a:rPr lang="fr-FR" sz="1550" b="1" cap="all" dirty="0" smtClean="0">
                <a:solidFill>
                  <a:srgbClr val="4F81BD"/>
                </a:solidFill>
              </a:rPr>
              <a:t>Intervenant = </a:t>
            </a:r>
            <a:r>
              <a:rPr lang="fr-FR" sz="1400" i="1" cap="all" dirty="0"/>
              <a:t>Intervenant </a:t>
            </a:r>
            <a:r>
              <a:rPr lang="fr-FR" sz="1400" i="1" cap="all" dirty="0" smtClean="0"/>
              <a:t>appartenant à l’équipe propriétaire</a:t>
            </a:r>
            <a:endParaRPr lang="fr-FR" sz="1400" i="1" cap="all" dirty="0"/>
          </a:p>
          <a:p>
            <a:pPr marL="342900" indent="-342900">
              <a:lnSpc>
                <a:spcPct val="200000"/>
              </a:lnSpc>
              <a:spcAft>
                <a:spcPts val="200"/>
              </a:spcAft>
              <a:buClr>
                <a:srgbClr val="4F81BD"/>
              </a:buClr>
              <a:buSzPct val="175000"/>
              <a:buFont typeface="Arial" panose="020B0604020202020204" pitchFamily="34" charset="0"/>
              <a:buChar char="•"/>
            </a:pPr>
            <a:r>
              <a:rPr lang="fr-FR" sz="1550" b="1" cap="all" dirty="0" smtClean="0">
                <a:solidFill>
                  <a:srgbClr val="4F81BD"/>
                </a:solidFill>
              </a:rPr>
              <a:t>Collaborateur = </a:t>
            </a:r>
            <a:r>
              <a:rPr lang="fr-FR" sz="1400" i="1" cap="all" dirty="0"/>
              <a:t>Intervenant </a:t>
            </a:r>
            <a:r>
              <a:rPr lang="fr-FR" sz="1400" i="1" cap="all" dirty="0" smtClean="0"/>
              <a:t>appartenant à l’équipe collaboratrice</a:t>
            </a:r>
          </a:p>
          <a:p>
            <a:pPr marL="342900" indent="-342900">
              <a:lnSpc>
                <a:spcPct val="200000"/>
              </a:lnSpc>
              <a:spcAft>
                <a:spcPts val="200"/>
              </a:spcAft>
              <a:buClr>
                <a:srgbClr val="4F81BD"/>
              </a:buClr>
              <a:buSzPct val="175000"/>
              <a:buFont typeface="Arial" panose="020B0604020202020204" pitchFamily="34" charset="0"/>
              <a:buChar char="•"/>
            </a:pPr>
            <a:r>
              <a:rPr lang="fr-FR" sz="1550" b="1" cap="all" dirty="0">
                <a:solidFill>
                  <a:srgbClr val="4F81BD"/>
                </a:solidFill>
              </a:rPr>
              <a:t>Intervenant </a:t>
            </a:r>
            <a:r>
              <a:rPr lang="fr-FR" sz="1550" b="1" cap="all" dirty="0" smtClean="0">
                <a:solidFill>
                  <a:srgbClr val="4F81BD"/>
                </a:solidFill>
              </a:rPr>
              <a:t>bi-équipe </a:t>
            </a:r>
            <a:r>
              <a:rPr lang="fr-FR" sz="1550" b="1" cap="all" dirty="0">
                <a:solidFill>
                  <a:srgbClr val="4F81BD"/>
                </a:solidFill>
              </a:rPr>
              <a:t>=</a:t>
            </a:r>
            <a:r>
              <a:rPr lang="fr-FR" sz="1550" i="1" cap="all" dirty="0">
                <a:solidFill>
                  <a:srgbClr val="4F81BD"/>
                </a:solidFill>
              </a:rPr>
              <a:t> </a:t>
            </a:r>
            <a:r>
              <a:rPr lang="fr-FR" sz="1400" i="1" cap="all" dirty="0"/>
              <a:t>Intervenant qui est rattaché aux deux équipes (Propriétaire et Collaboratrice</a:t>
            </a:r>
            <a:r>
              <a:rPr lang="fr-FR" sz="1400" i="1" cap="all" dirty="0" smtClean="0"/>
              <a:t>)</a:t>
            </a:r>
            <a:endParaRPr lang="fr-CA" sz="1400" i="1" cap="all" dirty="0"/>
          </a:p>
        </p:txBody>
      </p:sp>
      <p:pic>
        <p:nvPicPr>
          <p:cNvPr id="8" name="Picture 2" descr="Résultats de recherche d'images pour « fleche suivant png »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00" y="5936621"/>
            <a:ext cx="648072" cy="75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71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16000" y="6232227"/>
            <a:ext cx="421200" cy="365125"/>
          </a:xfrm>
        </p:spPr>
        <p:txBody>
          <a:bodyPr/>
          <a:lstStyle/>
          <a:p>
            <a:fld id="{AD205257-F721-4955-A453-19FB9245B437}" type="slidenum">
              <a:rPr lang="fr-CA" smtClean="0"/>
              <a:pPr/>
              <a:t>7</a:t>
            </a:fld>
            <a:endParaRPr lang="fr-CA" dirty="0"/>
          </a:p>
        </p:txBody>
      </p:sp>
      <p:sp>
        <p:nvSpPr>
          <p:cNvPr id="14" name="Forme libre 13"/>
          <p:cNvSpPr/>
          <p:nvPr>
            <p:custDataLst>
              <p:tags r:id="rId2"/>
            </p:custDataLst>
          </p:nvPr>
        </p:nvSpPr>
        <p:spPr>
          <a:xfrm>
            <a:off x="7249419" y="2996952"/>
            <a:ext cx="1787078" cy="2271159"/>
          </a:xfrm>
          <a:custGeom>
            <a:avLst/>
            <a:gdLst>
              <a:gd name="connsiteX0" fmla="*/ 0 w 2030342"/>
              <a:gd name="connsiteY0" fmla="*/ 0 h 2693658"/>
              <a:gd name="connsiteX1" fmla="*/ 2030342 w 2030342"/>
              <a:gd name="connsiteY1" fmla="*/ 0 h 2693658"/>
              <a:gd name="connsiteX2" fmla="*/ 2030342 w 2030342"/>
              <a:gd name="connsiteY2" fmla="*/ 2693658 h 2693658"/>
              <a:gd name="connsiteX3" fmla="*/ 0 w 2030342"/>
              <a:gd name="connsiteY3" fmla="*/ 2693658 h 2693658"/>
              <a:gd name="connsiteX4" fmla="*/ 0 w 2030342"/>
              <a:gd name="connsiteY4" fmla="*/ 0 h 269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342" h="2693658">
                <a:moveTo>
                  <a:pt x="0" y="0"/>
                </a:moveTo>
                <a:lnTo>
                  <a:pt x="2030342" y="0"/>
                </a:lnTo>
                <a:lnTo>
                  <a:pt x="2030342" y="2693658"/>
                </a:lnTo>
                <a:lnTo>
                  <a:pt x="0" y="269365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870" tIns="102870" rIns="102870" bIns="102870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2300" b="1" kern="1200" dirty="0" smtClean="0">
                <a:solidFill>
                  <a:schemeClr val="accent5"/>
                </a:solidFill>
              </a:rPr>
              <a:t>Tout autre service</a:t>
            </a:r>
          </a:p>
        </p:txBody>
      </p:sp>
      <p:grpSp>
        <p:nvGrpSpPr>
          <p:cNvPr id="2" name="Groupe 1"/>
          <p:cNvGrpSpPr/>
          <p:nvPr>
            <p:custDataLst>
              <p:tags r:id="rId3"/>
            </p:custDataLst>
          </p:nvPr>
        </p:nvGrpSpPr>
        <p:grpSpPr>
          <a:xfrm>
            <a:off x="107504" y="1133453"/>
            <a:ext cx="8936302" cy="983096"/>
            <a:chOff x="245871" y="5410995"/>
            <a:chExt cx="8491071" cy="701960"/>
          </a:xfrm>
        </p:grpSpPr>
        <p:sp>
          <p:nvSpPr>
            <p:cNvPr id="15" name="Rectangle 14"/>
            <p:cNvSpPr/>
            <p:nvPr/>
          </p:nvSpPr>
          <p:spPr>
            <a:xfrm>
              <a:off x="245871" y="5410995"/>
              <a:ext cx="8491071" cy="701960"/>
            </a:xfrm>
            <a:prstGeom prst="rect">
              <a:avLst/>
            </a:prstGeom>
            <a:solidFill>
              <a:srgbClr val="404040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ZoneTexte 7"/>
            <p:cNvSpPr txBox="1"/>
            <p:nvPr/>
          </p:nvSpPr>
          <p:spPr>
            <a:xfrm>
              <a:off x="314739" y="5468182"/>
              <a:ext cx="8415257" cy="59335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fr-CA" sz="2400" b="1" dirty="0" smtClean="0">
                  <a:solidFill>
                    <a:schemeClr val="bg1"/>
                  </a:solidFill>
                </a:rPr>
                <a:t>Une seule base</a:t>
              </a:r>
              <a:r>
                <a:rPr lang="fr-CA" sz="2400" dirty="0" smtClean="0">
                  <a:solidFill>
                    <a:schemeClr val="bg1"/>
                  </a:solidFill>
                </a:rPr>
                <a:t> de données </a:t>
              </a:r>
              <a:r>
                <a:rPr lang="fr-CA" sz="2400" dirty="0" err="1" smtClean="0">
                  <a:solidFill>
                    <a:schemeClr val="bg1"/>
                  </a:solidFill>
                </a:rPr>
                <a:t>Octopus</a:t>
              </a:r>
              <a:endParaRPr lang="fr-CA" sz="2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fr-CA" sz="2400" b="1" dirty="0" smtClean="0">
                  <a:solidFill>
                    <a:schemeClr val="bg1"/>
                  </a:solidFill>
                </a:rPr>
                <a:t>ayant en commun</a:t>
              </a:r>
              <a:r>
                <a:rPr lang="fr-CA" sz="2400" dirty="0" smtClean="0">
                  <a:solidFill>
                    <a:schemeClr val="bg1"/>
                  </a:solidFill>
                </a:rPr>
                <a:t> tous les Utilisateurs, sites et départements</a:t>
              </a:r>
              <a:endParaRPr lang="fr-CA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Forme libre 15"/>
          <p:cNvSpPr/>
          <p:nvPr>
            <p:custDataLst>
              <p:tags r:id="rId4"/>
            </p:custDataLst>
          </p:nvPr>
        </p:nvSpPr>
        <p:spPr>
          <a:xfrm>
            <a:off x="100194" y="3005802"/>
            <a:ext cx="2383574" cy="2271161"/>
          </a:xfrm>
          <a:custGeom>
            <a:avLst/>
            <a:gdLst>
              <a:gd name="connsiteX0" fmla="*/ 0 w 2122908"/>
              <a:gd name="connsiteY0" fmla="*/ 0 h 2693658"/>
              <a:gd name="connsiteX1" fmla="*/ 2122908 w 2122908"/>
              <a:gd name="connsiteY1" fmla="*/ 0 h 2693658"/>
              <a:gd name="connsiteX2" fmla="*/ 2122908 w 2122908"/>
              <a:gd name="connsiteY2" fmla="*/ 2693658 h 2693658"/>
              <a:gd name="connsiteX3" fmla="*/ 0 w 2122908"/>
              <a:gd name="connsiteY3" fmla="*/ 2693658 h 2693658"/>
              <a:gd name="connsiteX4" fmla="*/ 0 w 2122908"/>
              <a:gd name="connsiteY4" fmla="*/ 0 h 269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2908" h="2693658">
                <a:moveTo>
                  <a:pt x="0" y="0"/>
                </a:moveTo>
                <a:lnTo>
                  <a:pt x="2122908" y="0"/>
                </a:lnTo>
                <a:lnTo>
                  <a:pt x="2122908" y="2693658"/>
                </a:lnTo>
                <a:lnTo>
                  <a:pt x="0" y="26936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870" tIns="102870" rIns="102870" bIns="102870" numCol="1" spcCol="1270" anchor="t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b="1" kern="1200" dirty="0" smtClean="0">
                <a:solidFill>
                  <a:schemeClr val="bg1"/>
                </a:solidFill>
              </a:rPr>
              <a:t>Informatique</a:t>
            </a:r>
          </a:p>
          <a:p>
            <a:pPr marL="285750" lvl="0" indent="-285750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CA" sz="1400" kern="1200" dirty="0" smtClean="0">
                <a:solidFill>
                  <a:schemeClr val="bg1"/>
                </a:solidFill>
              </a:rPr>
              <a:t>CI (Ordinateur, Imprimante, etc.)</a:t>
            </a:r>
          </a:p>
          <a:p>
            <a:pPr marL="285750" lvl="0" indent="-285750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CA" sz="1400" dirty="0" smtClean="0">
                <a:solidFill>
                  <a:schemeClr val="bg1"/>
                </a:solidFill>
              </a:rPr>
              <a:t>Incidents/SR</a:t>
            </a:r>
          </a:p>
          <a:p>
            <a:pPr marL="285750" lvl="0" indent="-285750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CA" sz="1400" kern="1200" dirty="0" smtClean="0">
                <a:solidFill>
                  <a:schemeClr val="bg1"/>
                </a:solidFill>
              </a:rPr>
              <a:t>Groupes (Service technique, Réseau, Téléphonie, etc.)</a:t>
            </a:r>
            <a:endParaRPr lang="fr-CA" sz="1400" kern="1200" dirty="0">
              <a:solidFill>
                <a:schemeClr val="bg1"/>
              </a:solidFill>
            </a:endParaRPr>
          </a:p>
        </p:txBody>
      </p:sp>
      <p:sp>
        <p:nvSpPr>
          <p:cNvPr id="17" name="Forme libre 16"/>
          <p:cNvSpPr/>
          <p:nvPr>
            <p:custDataLst>
              <p:tags r:id="rId5"/>
            </p:custDataLst>
          </p:nvPr>
        </p:nvSpPr>
        <p:spPr>
          <a:xfrm>
            <a:off x="2483768" y="2996952"/>
            <a:ext cx="2360577" cy="2271160"/>
          </a:xfrm>
          <a:custGeom>
            <a:avLst/>
            <a:gdLst>
              <a:gd name="connsiteX0" fmla="*/ 0 w 2122908"/>
              <a:gd name="connsiteY0" fmla="*/ 0 h 2693658"/>
              <a:gd name="connsiteX1" fmla="*/ 2122908 w 2122908"/>
              <a:gd name="connsiteY1" fmla="*/ 0 h 2693658"/>
              <a:gd name="connsiteX2" fmla="*/ 2122908 w 2122908"/>
              <a:gd name="connsiteY2" fmla="*/ 2693658 h 2693658"/>
              <a:gd name="connsiteX3" fmla="*/ 0 w 2122908"/>
              <a:gd name="connsiteY3" fmla="*/ 2693658 h 2693658"/>
              <a:gd name="connsiteX4" fmla="*/ 0 w 2122908"/>
              <a:gd name="connsiteY4" fmla="*/ 0 h 269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2908" h="2693658">
                <a:moveTo>
                  <a:pt x="0" y="0"/>
                </a:moveTo>
                <a:lnTo>
                  <a:pt x="2122908" y="0"/>
                </a:lnTo>
                <a:lnTo>
                  <a:pt x="2122908" y="2693658"/>
                </a:lnTo>
                <a:lnTo>
                  <a:pt x="0" y="2693658"/>
                </a:lnTo>
                <a:lnTo>
                  <a:pt x="0" y="0"/>
                </a:lnTo>
                <a:close/>
              </a:path>
            </a:pathLst>
          </a:custGeom>
          <a:solidFill>
            <a:srgbClr val="56A9D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870" tIns="102870" rIns="102870" bIns="102870" numCol="1" spcCol="1270" anchor="t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b="1" kern="1200" dirty="0" smtClean="0"/>
              <a:t>Ressources </a:t>
            </a:r>
            <a:r>
              <a:rPr lang="fr-CA" b="1" kern="1200" dirty="0" smtClean="0">
                <a:solidFill>
                  <a:schemeClr val="bg1"/>
                </a:solidFill>
              </a:rPr>
              <a:t>matérielles</a:t>
            </a:r>
          </a:p>
          <a:p>
            <a:pPr marL="285750" lvl="0" indent="-285750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CA" sz="1200" dirty="0" smtClean="0">
                <a:solidFill>
                  <a:schemeClr val="bg1"/>
                </a:solidFill>
              </a:rPr>
              <a:t>Équipements (Pompe, Génératrice, Chaudière, Climatiseur, etc.)</a:t>
            </a:r>
          </a:p>
          <a:p>
            <a:pPr marL="285750" lvl="0" indent="-285750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CA" sz="1200" dirty="0" smtClean="0">
                <a:solidFill>
                  <a:schemeClr val="bg1"/>
                </a:solidFill>
              </a:rPr>
              <a:t>Bris et préventif</a:t>
            </a:r>
          </a:p>
          <a:p>
            <a:pPr marL="285750" lvl="0" indent="-285750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CA" sz="1200" dirty="0" smtClean="0">
                <a:solidFill>
                  <a:schemeClr val="bg1"/>
                </a:solidFill>
              </a:rPr>
              <a:t>Groupes (Plombier, Ouvrier, Électricien, etc.)</a:t>
            </a:r>
          </a:p>
        </p:txBody>
      </p:sp>
      <p:sp>
        <p:nvSpPr>
          <p:cNvPr id="18" name="Forme libre 17"/>
          <p:cNvSpPr/>
          <p:nvPr>
            <p:custDataLst>
              <p:tags r:id="rId6"/>
            </p:custDataLst>
          </p:nvPr>
        </p:nvSpPr>
        <p:spPr>
          <a:xfrm>
            <a:off x="4860032" y="2996953"/>
            <a:ext cx="2373699" cy="2271160"/>
          </a:xfrm>
          <a:custGeom>
            <a:avLst/>
            <a:gdLst>
              <a:gd name="connsiteX0" fmla="*/ 0 w 2209359"/>
              <a:gd name="connsiteY0" fmla="*/ 0 h 2693658"/>
              <a:gd name="connsiteX1" fmla="*/ 2209359 w 2209359"/>
              <a:gd name="connsiteY1" fmla="*/ 0 h 2693658"/>
              <a:gd name="connsiteX2" fmla="*/ 2209359 w 2209359"/>
              <a:gd name="connsiteY2" fmla="*/ 2693658 h 2693658"/>
              <a:gd name="connsiteX3" fmla="*/ 0 w 2209359"/>
              <a:gd name="connsiteY3" fmla="*/ 2693658 h 2693658"/>
              <a:gd name="connsiteX4" fmla="*/ 0 w 2209359"/>
              <a:gd name="connsiteY4" fmla="*/ 0 h 269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359" h="2693658">
                <a:moveTo>
                  <a:pt x="0" y="0"/>
                </a:moveTo>
                <a:lnTo>
                  <a:pt x="2209359" y="0"/>
                </a:lnTo>
                <a:lnTo>
                  <a:pt x="2209359" y="2693658"/>
                </a:lnTo>
                <a:lnTo>
                  <a:pt x="0" y="2693658"/>
                </a:lnTo>
                <a:lnTo>
                  <a:pt x="0" y="0"/>
                </a:lnTo>
                <a:close/>
              </a:path>
            </a:pathLst>
          </a:custGeom>
          <a:solidFill>
            <a:srgbClr val="00487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870" tIns="102870" rIns="102870" bIns="102870" numCol="1" spcCol="1270" anchor="t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b="1" dirty="0" smtClean="0"/>
              <a:t>RH</a:t>
            </a:r>
            <a:endParaRPr lang="fr-CA" b="1" kern="1200" dirty="0" smtClean="0"/>
          </a:p>
          <a:p>
            <a:pPr marL="171450" lvl="0" indent="-171450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CA" sz="1400" dirty="0" smtClean="0"/>
              <a:t>Formulaires </a:t>
            </a:r>
          </a:p>
          <a:p>
            <a:pPr marL="171450" lvl="0" indent="-171450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CA" sz="1400" dirty="0" smtClean="0"/>
              <a:t>Demandes avec workflow</a:t>
            </a:r>
          </a:p>
          <a:p>
            <a:pPr marL="171450" lvl="0" indent="-171450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CA" sz="1400" dirty="0" smtClean="0"/>
              <a:t>Portail Web</a:t>
            </a:r>
          </a:p>
          <a:p>
            <a:pPr marL="171450" lvl="0" indent="-171450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CA" sz="1400" dirty="0" smtClean="0"/>
              <a:t>Statistiques</a:t>
            </a:r>
          </a:p>
          <a:p>
            <a:pPr marL="171450" lvl="0" indent="-171450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CA" sz="1400" dirty="0" smtClean="0"/>
              <a:t>Etc.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Concept D’équipe </a:t>
            </a:r>
            <a:endParaRPr lang="fr-CA" sz="1800" dirty="0"/>
          </a:p>
        </p:txBody>
      </p:sp>
      <p:sp>
        <p:nvSpPr>
          <p:cNvPr id="12" name="Forme libre 9"/>
          <p:cNvSpPr/>
          <p:nvPr>
            <p:custDataLst>
              <p:tags r:id="rId8"/>
            </p:custDataLst>
          </p:nvPr>
        </p:nvSpPr>
        <p:spPr>
          <a:xfrm>
            <a:off x="108000" y="5338380"/>
            <a:ext cx="8935200" cy="577584"/>
          </a:xfrm>
          <a:custGeom>
            <a:avLst/>
            <a:gdLst>
              <a:gd name="connsiteX0" fmla="*/ 0 w 8496622"/>
              <a:gd name="connsiteY0" fmla="*/ 0 h 1479512"/>
              <a:gd name="connsiteX1" fmla="*/ 8496622 w 8496622"/>
              <a:gd name="connsiteY1" fmla="*/ 0 h 1479512"/>
              <a:gd name="connsiteX2" fmla="*/ 8496622 w 8496622"/>
              <a:gd name="connsiteY2" fmla="*/ 1479512 h 1479512"/>
              <a:gd name="connsiteX3" fmla="*/ 0 w 8496622"/>
              <a:gd name="connsiteY3" fmla="*/ 1479512 h 1479512"/>
              <a:gd name="connsiteX4" fmla="*/ 0 w 8496622"/>
              <a:gd name="connsiteY4" fmla="*/ 0 h 147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96622" h="1479512">
                <a:moveTo>
                  <a:pt x="0" y="0"/>
                </a:moveTo>
                <a:lnTo>
                  <a:pt x="8496622" y="0"/>
                </a:lnTo>
                <a:lnTo>
                  <a:pt x="8496622" y="1479512"/>
                </a:lnTo>
                <a:lnTo>
                  <a:pt x="0" y="1479512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2400" b="1" kern="1200" dirty="0" smtClean="0"/>
              <a:t>Un portail Web unique</a:t>
            </a:r>
            <a:r>
              <a:rPr lang="fr-CA" sz="2400" kern="1200" dirty="0" smtClean="0"/>
              <a:t> pour tous les utilisateurs</a:t>
            </a:r>
            <a:endParaRPr lang="fr-CA" sz="2400" kern="1200" dirty="0"/>
          </a:p>
        </p:txBody>
      </p:sp>
      <p:grpSp>
        <p:nvGrpSpPr>
          <p:cNvPr id="5" name="Groupe 4"/>
          <p:cNvGrpSpPr/>
          <p:nvPr>
            <p:custDataLst>
              <p:tags r:id="rId9"/>
            </p:custDataLst>
          </p:nvPr>
        </p:nvGrpSpPr>
        <p:grpSpPr>
          <a:xfrm>
            <a:off x="107999" y="2204864"/>
            <a:ext cx="8935201" cy="3063250"/>
            <a:chOff x="107999" y="2204864"/>
            <a:chExt cx="8935201" cy="3063250"/>
          </a:xfrm>
        </p:grpSpPr>
        <p:sp>
          <p:nvSpPr>
            <p:cNvPr id="21" name="ZoneTexte 20"/>
            <p:cNvSpPr txBox="1"/>
            <p:nvPr/>
          </p:nvSpPr>
          <p:spPr>
            <a:xfrm>
              <a:off x="107999" y="2204864"/>
              <a:ext cx="8935200" cy="800219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algn="ctr"/>
              <a:r>
                <a:rPr lang="fr-CA" sz="22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Équipes dans une organisation</a:t>
              </a:r>
            </a:p>
            <a:p>
              <a:pPr algn="ctr"/>
              <a:r>
                <a:rPr lang="fr-CA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Groupe </a:t>
              </a:r>
              <a:r>
                <a:rPr lang="fr-CA" sz="12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 personnes partageant </a:t>
              </a:r>
              <a:r>
                <a:rPr lang="fr-CA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une mission commune </a:t>
              </a:r>
              <a:r>
                <a:rPr lang="fr-CA" sz="12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et contrôlant </a:t>
              </a:r>
              <a:r>
                <a:rPr lang="fr-CA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collectivement leurs propres affaires dans des limites prédéterminées</a:t>
              </a:r>
              <a:r>
                <a:rPr lang="fr-CA" sz="12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fr-CA" sz="12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08000" y="2996952"/>
              <a:ext cx="8935200" cy="22711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pic>
        <p:nvPicPr>
          <p:cNvPr id="20" name="Picture 2" descr="Résultats de recherche d'images pour « fleche suivant png »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00" y="5936621"/>
            <a:ext cx="648072" cy="75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80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7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25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75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Exemple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>
          <a:xfrm>
            <a:off x="8316000" y="6232227"/>
            <a:ext cx="421200" cy="365125"/>
          </a:xfrm>
        </p:spPr>
        <p:txBody>
          <a:bodyPr/>
          <a:lstStyle/>
          <a:p>
            <a:fld id="{AD205257-F721-4955-A453-19FB9245B437}" type="slidenum">
              <a:rPr lang="fr-CA" smtClean="0"/>
              <a:pPr/>
              <a:t>8</a:t>
            </a:fld>
            <a:endParaRPr lang="fr-CA" dirty="0"/>
          </a:p>
        </p:txBody>
      </p:sp>
      <p:grpSp>
        <p:nvGrpSpPr>
          <p:cNvPr id="5" name="Groupe 4"/>
          <p:cNvGrpSpPr/>
          <p:nvPr>
            <p:custDataLst>
              <p:tags r:id="rId3"/>
            </p:custDataLst>
          </p:nvPr>
        </p:nvGrpSpPr>
        <p:grpSpPr>
          <a:xfrm>
            <a:off x="432000" y="1340768"/>
            <a:ext cx="7956424" cy="4891459"/>
            <a:chOff x="611560" y="1340768"/>
            <a:chExt cx="7776864" cy="4891459"/>
          </a:xfrm>
        </p:grpSpPr>
        <p:grpSp>
          <p:nvGrpSpPr>
            <p:cNvPr id="165" name="Groupe 164"/>
            <p:cNvGrpSpPr/>
            <p:nvPr/>
          </p:nvGrpSpPr>
          <p:grpSpPr>
            <a:xfrm>
              <a:off x="611560" y="1340768"/>
              <a:ext cx="7776864" cy="4891459"/>
              <a:chOff x="374545" y="2996952"/>
              <a:chExt cx="7861974" cy="3218063"/>
            </a:xfrm>
          </p:grpSpPr>
          <p:grpSp>
            <p:nvGrpSpPr>
              <p:cNvPr id="161" name="Groupe 160"/>
              <p:cNvGrpSpPr/>
              <p:nvPr/>
            </p:nvGrpSpPr>
            <p:grpSpPr>
              <a:xfrm>
                <a:off x="1403648" y="2996952"/>
                <a:ext cx="6832871" cy="3218063"/>
                <a:chOff x="1452740" y="2852935"/>
                <a:chExt cx="6832871" cy="3218063"/>
              </a:xfrm>
            </p:grpSpPr>
            <p:grpSp>
              <p:nvGrpSpPr>
                <p:cNvPr id="146" name="Groupe 145"/>
                <p:cNvGrpSpPr/>
                <p:nvPr/>
              </p:nvGrpSpPr>
              <p:grpSpPr>
                <a:xfrm>
                  <a:off x="1452740" y="2852935"/>
                  <a:ext cx="5633830" cy="3218063"/>
                  <a:chOff x="1794108" y="2793753"/>
                  <a:chExt cx="5782929" cy="3349516"/>
                </a:xfrm>
              </p:grpSpPr>
              <p:grpSp>
                <p:nvGrpSpPr>
                  <p:cNvPr id="139" name="Groupe 138"/>
                  <p:cNvGrpSpPr/>
                  <p:nvPr/>
                </p:nvGrpSpPr>
                <p:grpSpPr>
                  <a:xfrm>
                    <a:off x="1794108" y="2793753"/>
                    <a:ext cx="5782929" cy="3213049"/>
                    <a:chOff x="1826810" y="2899176"/>
                    <a:chExt cx="6299568" cy="3540563"/>
                  </a:xfrm>
                </p:grpSpPr>
                <p:grpSp>
                  <p:nvGrpSpPr>
                    <p:cNvPr id="138" name="Groupe 137"/>
                    <p:cNvGrpSpPr/>
                    <p:nvPr/>
                  </p:nvGrpSpPr>
                  <p:grpSpPr>
                    <a:xfrm>
                      <a:off x="1826810" y="2905092"/>
                      <a:ext cx="5300858" cy="3534647"/>
                      <a:chOff x="1826810" y="2905092"/>
                      <a:chExt cx="5300858" cy="3534647"/>
                    </a:xfrm>
                  </p:grpSpPr>
                  <p:grpSp>
                    <p:nvGrpSpPr>
                      <p:cNvPr id="137" name="Groupe 136"/>
                      <p:cNvGrpSpPr/>
                      <p:nvPr/>
                    </p:nvGrpSpPr>
                    <p:grpSpPr>
                      <a:xfrm>
                        <a:off x="1826810" y="2905092"/>
                        <a:ext cx="5300858" cy="3534647"/>
                        <a:chOff x="1826810" y="2905092"/>
                        <a:chExt cx="5300858" cy="3534647"/>
                      </a:xfrm>
                    </p:grpSpPr>
                    <p:sp>
                      <p:nvSpPr>
                        <p:cNvPr id="8" name="Freeform 5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1826810" y="2905092"/>
                          <a:ext cx="1610162" cy="691354"/>
                        </a:xfrm>
                        <a:custGeom>
                          <a:avLst/>
                          <a:gdLst>
                            <a:gd name="T0" fmla="*/ 811 w 811"/>
                            <a:gd name="T1" fmla="*/ 258 h 258"/>
                            <a:gd name="T2" fmla="*/ 811 w 811"/>
                            <a:gd name="T3" fmla="*/ 0 h 258"/>
                            <a:gd name="T4" fmla="*/ 0 w 811"/>
                            <a:gd name="T5" fmla="*/ 0 h 258"/>
                            <a:gd name="T6" fmla="*/ 0 w 811"/>
                            <a:gd name="T7" fmla="*/ 258 h 258"/>
                            <a:gd name="T8" fmla="*/ 811 w 811"/>
                            <a:gd name="T9" fmla="*/ 258 h 258"/>
                            <a:gd name="T10" fmla="*/ 0 w 811"/>
                            <a:gd name="T11" fmla="*/ 258 h 258"/>
                            <a:gd name="T12" fmla="*/ 0 w 811"/>
                            <a:gd name="T13" fmla="*/ 0 h 258"/>
                            <a:gd name="T14" fmla="*/ 0 w 811"/>
                            <a:gd name="T15" fmla="*/ 258 h 258"/>
                            <a:gd name="T16" fmla="*/ 811 w 811"/>
                            <a:gd name="T17" fmla="*/ 0 h 258"/>
                            <a:gd name="T18" fmla="*/ 811 w 811"/>
                            <a:gd name="T19" fmla="*/ 258 h 258"/>
                            <a:gd name="T20" fmla="*/ 811 w 811"/>
                            <a:gd name="T21" fmla="*/ 0 h 25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</a:cxnLst>
                          <a:rect l="0" t="0" r="r" b="b"/>
                          <a:pathLst>
                            <a:path w="811" h="258">
                              <a:moveTo>
                                <a:pt x="811" y="258"/>
                              </a:moveTo>
                              <a:lnTo>
                                <a:pt x="811" y="0"/>
                              </a:lnTo>
                              <a:lnTo>
                                <a:pt x="0" y="0"/>
                              </a:lnTo>
                              <a:lnTo>
                                <a:pt x="0" y="258"/>
                              </a:lnTo>
                              <a:lnTo>
                                <a:pt x="811" y="258"/>
                              </a:lnTo>
                              <a:close/>
                              <a:moveTo>
                                <a:pt x="0" y="258"/>
                              </a:moveTo>
                              <a:lnTo>
                                <a:pt x="0" y="0"/>
                              </a:lnTo>
                              <a:lnTo>
                                <a:pt x="0" y="258"/>
                              </a:lnTo>
                              <a:close/>
                              <a:moveTo>
                                <a:pt x="811" y="0"/>
                              </a:moveTo>
                              <a:lnTo>
                                <a:pt x="811" y="258"/>
                              </a:lnTo>
                              <a:lnTo>
                                <a:pt x="81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4B6DC"/>
                        </a:solidFill>
                        <a:ln w="158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algn="ctr"/>
                          <a:r>
                            <a:rPr lang="fr-CA" sz="1200" b="1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Équipe propriétaire</a:t>
                          </a:r>
                          <a:r>
                            <a:rPr lang="fr-CA" sz="1200" b="1" dirty="0" smtClean="0"/>
                            <a:t> </a:t>
                          </a:r>
                        </a:p>
                        <a:p>
                          <a:pPr algn="ctr"/>
                          <a:r>
                            <a:rPr lang="fr-CA" sz="1300" dirty="0" smtClean="0"/>
                            <a:t>« TI »</a:t>
                          </a:r>
                          <a:endParaRPr lang="fr-CA" sz="1300" dirty="0"/>
                        </a:p>
                      </p:txBody>
                    </p:sp>
                    <p:sp>
                      <p:nvSpPr>
                        <p:cNvPr id="11" name="Rectangle 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368119" y="2926914"/>
                          <a:ext cx="73" cy="2090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none" lIns="0" tIns="0" rIns="0" bIns="0" numCol="1" anchor="t" anchorCtr="0" compatLnSpc="1">
                          <a:prstTxWarp prst="textNoShape">
                            <a:avLst/>
                          </a:prstTxWarp>
                          <a:spAutoFit/>
                        </a:bodyPr>
                        <a:lstStyle>
                          <a:lvl1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fr-FR" altLang="fr-FR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2" name="Rectangle 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33488" y="2926914"/>
                          <a:ext cx="73" cy="2090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none" lIns="0" tIns="0" rIns="0" bIns="0" numCol="1" anchor="t" anchorCtr="0" compatLnSpc="1">
                          <a:prstTxWarp prst="textNoShape">
                            <a:avLst/>
                          </a:prstTxWarp>
                          <a:spAutoFit/>
                        </a:bodyPr>
                        <a:lstStyle>
                          <a:lvl1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fr-FR" altLang="fr-FR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4" name="Rectangle 1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82312" y="3085633"/>
                          <a:ext cx="73" cy="2090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none" lIns="0" tIns="0" rIns="0" bIns="0" numCol="1" anchor="t" anchorCtr="0" compatLnSpc="1">
                          <a:prstTxWarp prst="textNoShape">
                            <a:avLst/>
                          </a:prstTxWarp>
                          <a:spAutoFit/>
                        </a:bodyPr>
                        <a:lstStyle>
                          <a:lvl1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fr-FR" altLang="fr-FR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5" name="Rectangle 1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57656" y="3085633"/>
                          <a:ext cx="73" cy="2090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none" lIns="0" tIns="0" rIns="0" bIns="0" numCol="1" anchor="t" anchorCtr="0" compatLnSpc="1">
                          <a:prstTxWarp prst="textNoShape">
                            <a:avLst/>
                          </a:prstTxWarp>
                          <a:spAutoFit/>
                        </a:bodyPr>
                        <a:lstStyle>
                          <a:lvl1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fr-FR" altLang="fr-FR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47" name="Rectangle 4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604047" y="3138025"/>
                          <a:ext cx="73" cy="2090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none" lIns="0" tIns="0" rIns="0" bIns="0" numCol="1" anchor="t" anchorCtr="0" compatLnSpc="1">
                          <a:prstTxWarp prst="textNoShape">
                            <a:avLst/>
                          </a:prstTxWarp>
                          <a:spAutoFit/>
                        </a:bodyPr>
                        <a:lstStyle>
                          <a:lvl1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fr-FR" altLang="fr-FR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48" name="Rectangle 4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14794" y="3138025"/>
                          <a:ext cx="36241" cy="1277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none" lIns="0" tIns="0" rIns="0" bIns="0" numCol="1" anchor="t" anchorCtr="0" compatLnSpc="1">
                          <a:prstTxWarp prst="textNoShape">
                            <a:avLst/>
                          </a:prstTxWarp>
                          <a:spAutoFit/>
                        </a:bodyPr>
                        <a:lstStyle>
                          <a:lvl1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FR" altLang="fr-FR" sz="11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  <a:endParaRPr kumimoji="0" lang="fr-FR" altLang="fr-FR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64" name="Rectangle 6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45938" y="4273710"/>
                          <a:ext cx="36242" cy="1277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none" lIns="0" tIns="0" rIns="0" bIns="0" numCol="1" anchor="t" anchorCtr="0" compatLnSpc="1">
                          <a:prstTxWarp prst="textNoShape">
                            <a:avLst/>
                          </a:prstTxWarp>
                          <a:spAutoFit/>
                        </a:bodyPr>
                        <a:lstStyle>
                          <a:lvl1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FR" altLang="fr-FR" sz="11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  <a:endParaRPr kumimoji="0" lang="fr-FR" altLang="fr-FR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66" name="Rectangle 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64754" y="4273710"/>
                          <a:ext cx="36241" cy="1277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none" lIns="0" tIns="0" rIns="0" bIns="0" numCol="1" anchor="t" anchorCtr="0" compatLnSpc="1">
                          <a:prstTxWarp prst="textNoShape">
                            <a:avLst/>
                          </a:prstTxWarp>
                          <a:spAutoFit/>
                        </a:bodyPr>
                        <a:lstStyle>
                          <a:lvl1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FR" altLang="fr-FR" sz="11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  <a:endParaRPr kumimoji="0" lang="fr-FR" altLang="fr-FR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76" name="Rectangle 7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947680" y="4920911"/>
                          <a:ext cx="73" cy="2090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none" lIns="0" tIns="0" rIns="0" bIns="0" numCol="1" anchor="t" anchorCtr="0" compatLnSpc="1">
                          <a:prstTxWarp prst="textNoShape">
                            <a:avLst/>
                          </a:prstTxWarp>
                          <a:spAutoFit/>
                        </a:bodyPr>
                        <a:lstStyle>
                          <a:lvl1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fr-FR" altLang="fr-FR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77" name="Rectangle 7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114102" y="4920911"/>
                          <a:ext cx="73" cy="2090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none" lIns="0" tIns="0" rIns="0" bIns="0" numCol="1" anchor="t" anchorCtr="0" compatLnSpc="1">
                          <a:prstTxWarp prst="textNoShape">
                            <a:avLst/>
                          </a:prstTxWarp>
                          <a:spAutoFit/>
                        </a:bodyPr>
                        <a:lstStyle>
                          <a:lvl1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fr-FR" altLang="fr-FR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78" name="Rectangle 7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69416" y="4920911"/>
                          <a:ext cx="73" cy="2090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none" lIns="0" tIns="0" rIns="0" bIns="0" numCol="1" anchor="t" anchorCtr="0" compatLnSpc="1">
                          <a:prstTxWarp prst="textNoShape">
                            <a:avLst/>
                          </a:prstTxWarp>
                          <a:spAutoFit/>
                        </a:bodyPr>
                        <a:lstStyle>
                          <a:lvl1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fr-FR" altLang="fr-FR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79" name="Rectangle 7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12725" y="4920911"/>
                          <a:ext cx="73" cy="2090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none" lIns="0" tIns="0" rIns="0" bIns="0" numCol="1" anchor="t" anchorCtr="0" compatLnSpc="1">
                          <a:prstTxWarp prst="textNoShape">
                            <a:avLst/>
                          </a:prstTxWarp>
                          <a:spAutoFit/>
                        </a:bodyPr>
                        <a:lstStyle>
                          <a:lvl1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fr-FR" altLang="fr-FR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84" name="Rectangle 8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981581" y="5454082"/>
                          <a:ext cx="73" cy="2090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none" lIns="0" tIns="0" rIns="0" bIns="0" numCol="1" anchor="t" anchorCtr="0" compatLnSpc="1">
                          <a:prstTxWarp prst="textNoShape">
                            <a:avLst/>
                          </a:prstTxWarp>
                          <a:spAutoFit/>
                        </a:bodyPr>
                        <a:lstStyle>
                          <a:lvl1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fr-FR" altLang="fr-FR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89" name="Rectangle 8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94070" y="5612801"/>
                          <a:ext cx="73" cy="2090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none" lIns="0" tIns="0" rIns="0" bIns="0" numCol="1" anchor="t" anchorCtr="0" compatLnSpc="1">
                          <a:prstTxWarp prst="textNoShape">
                            <a:avLst/>
                          </a:prstTxWarp>
                          <a:spAutoFit/>
                        </a:bodyPr>
                        <a:lstStyle>
                          <a:lvl1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fr-FR" altLang="fr-FR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90" name="Rectangle 8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49383" y="5612801"/>
                          <a:ext cx="73" cy="2090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none" lIns="0" tIns="0" rIns="0" bIns="0" numCol="1" anchor="t" anchorCtr="0" compatLnSpc="1">
                          <a:prstTxWarp prst="textNoShape">
                            <a:avLst/>
                          </a:prstTxWarp>
                          <a:spAutoFit/>
                        </a:bodyPr>
                        <a:lstStyle>
                          <a:lvl1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fr-FR" altLang="fr-FR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91" name="Rectangle 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15805" y="5612801"/>
                          <a:ext cx="73" cy="2090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none" lIns="0" tIns="0" rIns="0" bIns="0" numCol="1" anchor="t" anchorCtr="0" compatLnSpc="1">
                          <a:prstTxWarp prst="textNoShape">
                            <a:avLst/>
                          </a:prstTxWarp>
                          <a:spAutoFit/>
                        </a:bodyPr>
                        <a:lstStyle>
                          <a:lvl1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fr-FR" altLang="fr-FR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96" name="Rectangle 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981581" y="6072005"/>
                          <a:ext cx="73" cy="2090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none" lIns="0" tIns="0" rIns="0" bIns="0" numCol="1" anchor="t" anchorCtr="0" compatLnSpc="1">
                          <a:prstTxWarp prst="textNoShape">
                            <a:avLst/>
                          </a:prstTxWarp>
                          <a:spAutoFit/>
                        </a:bodyPr>
                        <a:lstStyle>
                          <a:lvl1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fr-FR" altLang="fr-FR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98" name="Rectangle 9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48653" y="6072005"/>
                          <a:ext cx="73" cy="2090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none" lIns="0" tIns="0" rIns="0" bIns="0" numCol="1" anchor="t" anchorCtr="0" compatLnSpc="1">
                          <a:prstTxWarp prst="textNoShape">
                            <a:avLst/>
                          </a:prstTxWarp>
                          <a:spAutoFit/>
                        </a:bodyPr>
                        <a:lstStyle>
                          <a:lvl1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fr-FR" altLang="fr-FR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00" name="Rectangle 9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958467" y="6230724"/>
                          <a:ext cx="73" cy="2090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none" lIns="0" tIns="0" rIns="0" bIns="0" numCol="1" anchor="t" anchorCtr="0" compatLnSpc="1">
                          <a:prstTxWarp prst="textNoShape">
                            <a:avLst/>
                          </a:prstTxWarp>
                          <a:spAutoFit/>
                        </a:bodyPr>
                        <a:lstStyle>
                          <a:lvl1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fr-FR" altLang="fr-FR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01" name="Rectangle 9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126431" y="6230724"/>
                          <a:ext cx="73" cy="2090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none" lIns="0" tIns="0" rIns="0" bIns="0" numCol="1" anchor="t" anchorCtr="0" compatLnSpc="1">
                          <a:prstTxWarp prst="textNoShape">
                            <a:avLst/>
                          </a:prstTxWarp>
                          <a:spAutoFit/>
                        </a:bodyPr>
                        <a:lstStyle>
                          <a:lvl1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fr-FR" altLang="fr-FR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03" name="Rectangle 10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46624" y="6230724"/>
                          <a:ext cx="73" cy="2090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none" lIns="0" tIns="0" rIns="0" bIns="0" numCol="1" anchor="t" anchorCtr="0" compatLnSpc="1">
                          <a:prstTxWarp prst="textNoShape">
                            <a:avLst/>
                          </a:prstTxWarp>
                          <a:spAutoFit/>
                        </a:bodyPr>
                        <a:lstStyle>
                          <a:lvl1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fr-FR" altLang="fr-FR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08" name="Freeform 10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08396" y="3722048"/>
                          <a:ext cx="105362" cy="412976"/>
                        </a:xfrm>
                        <a:custGeom>
                          <a:avLst/>
                          <a:gdLst>
                            <a:gd name="T0" fmla="*/ 0 w 345"/>
                            <a:gd name="T1" fmla="*/ 0 h 305"/>
                            <a:gd name="T2" fmla="*/ 0 w 345"/>
                            <a:gd name="T3" fmla="*/ 305 h 305"/>
                            <a:gd name="T4" fmla="*/ 345 w 345"/>
                            <a:gd name="T5" fmla="*/ 305 h 30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45" h="305">
                              <a:moveTo>
                                <a:pt x="0" y="0"/>
                              </a:moveTo>
                              <a:lnTo>
                                <a:pt x="0" y="305"/>
                              </a:lnTo>
                              <a:lnTo>
                                <a:pt x="345" y="305"/>
                              </a:lnTo>
                            </a:path>
                          </a:pathLst>
                        </a:custGeom>
                        <a:noFill/>
                        <a:ln w="22225" cap="rnd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algn="ctr"/>
                          <a:endParaRPr lang="fr-CA"/>
                        </a:p>
                      </p:txBody>
                    </p:sp>
                    <p:sp>
                      <p:nvSpPr>
                        <p:cNvPr id="109" name="Freeform 10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08394" y="4135025"/>
                          <a:ext cx="100470" cy="719628"/>
                        </a:xfrm>
                        <a:custGeom>
                          <a:avLst/>
                          <a:gdLst>
                            <a:gd name="T0" fmla="*/ 0 w 345"/>
                            <a:gd name="T1" fmla="*/ 0 h 467"/>
                            <a:gd name="T2" fmla="*/ 0 w 345"/>
                            <a:gd name="T3" fmla="*/ 467 h 467"/>
                            <a:gd name="T4" fmla="*/ 345 w 345"/>
                            <a:gd name="T5" fmla="*/ 467 h 46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45" h="467">
                              <a:moveTo>
                                <a:pt x="0" y="0"/>
                              </a:moveTo>
                              <a:lnTo>
                                <a:pt x="0" y="467"/>
                              </a:lnTo>
                              <a:lnTo>
                                <a:pt x="345" y="467"/>
                              </a:lnTo>
                            </a:path>
                          </a:pathLst>
                        </a:custGeom>
                        <a:noFill/>
                        <a:ln w="22225" cap="rnd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algn="ctr"/>
                          <a:endParaRPr lang="fr-CA"/>
                        </a:p>
                      </p:txBody>
                    </p:sp>
                    <p:sp>
                      <p:nvSpPr>
                        <p:cNvPr id="110" name="Freeform 10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24846" y="4831484"/>
                          <a:ext cx="218814" cy="729422"/>
                        </a:xfrm>
                        <a:custGeom>
                          <a:avLst/>
                          <a:gdLst>
                            <a:gd name="T0" fmla="*/ 0 w 345"/>
                            <a:gd name="T1" fmla="*/ 0 h 499"/>
                            <a:gd name="T2" fmla="*/ 0 w 345"/>
                            <a:gd name="T3" fmla="*/ 499 h 499"/>
                            <a:gd name="T4" fmla="*/ 345 w 345"/>
                            <a:gd name="T5" fmla="*/ 499 h 49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45" h="499">
                              <a:moveTo>
                                <a:pt x="0" y="0"/>
                              </a:moveTo>
                              <a:lnTo>
                                <a:pt x="0" y="499"/>
                              </a:lnTo>
                              <a:lnTo>
                                <a:pt x="345" y="499"/>
                              </a:lnTo>
                            </a:path>
                          </a:pathLst>
                        </a:custGeom>
                        <a:noFill/>
                        <a:ln w="22225" cap="rnd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algn="ctr"/>
                          <a:endParaRPr lang="fr-CA"/>
                        </a:p>
                      </p:txBody>
                    </p:sp>
                    <p:sp>
                      <p:nvSpPr>
                        <p:cNvPr id="111" name="Freeform 10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24846" y="5542032"/>
                          <a:ext cx="266586" cy="718051"/>
                        </a:xfrm>
                        <a:custGeom>
                          <a:avLst/>
                          <a:gdLst>
                            <a:gd name="T0" fmla="*/ 0 w 345"/>
                            <a:gd name="T1" fmla="*/ 0 h 499"/>
                            <a:gd name="T2" fmla="*/ 0 w 345"/>
                            <a:gd name="T3" fmla="*/ 499 h 499"/>
                            <a:gd name="T4" fmla="*/ 345 w 345"/>
                            <a:gd name="T5" fmla="*/ 499 h 49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45" h="499">
                              <a:moveTo>
                                <a:pt x="0" y="0"/>
                              </a:moveTo>
                              <a:lnTo>
                                <a:pt x="0" y="499"/>
                              </a:lnTo>
                              <a:lnTo>
                                <a:pt x="345" y="499"/>
                              </a:lnTo>
                            </a:path>
                          </a:pathLst>
                        </a:custGeom>
                        <a:noFill/>
                        <a:ln w="22225" cap="rnd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algn="ctr"/>
                          <a:endParaRPr lang="fr-CA"/>
                        </a:p>
                      </p:txBody>
                    </p:sp>
                    <p:sp>
                      <p:nvSpPr>
                        <p:cNvPr id="112" name="Freeform 109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5548689" y="4892679"/>
                          <a:ext cx="1578979" cy="692134"/>
                        </a:xfrm>
                        <a:custGeom>
                          <a:avLst/>
                          <a:gdLst>
                            <a:gd name="T0" fmla="*/ 2125 w 2227"/>
                            <a:gd name="T1" fmla="*/ 73 h 1315"/>
                            <a:gd name="T2" fmla="*/ 2117 w 2227"/>
                            <a:gd name="T3" fmla="*/ 59 h 1315"/>
                            <a:gd name="T4" fmla="*/ 2213 w 2227"/>
                            <a:gd name="T5" fmla="*/ 3 h 1315"/>
                            <a:gd name="T6" fmla="*/ 2222 w 2227"/>
                            <a:gd name="T7" fmla="*/ 16 h 1315"/>
                            <a:gd name="T8" fmla="*/ 1959 w 2227"/>
                            <a:gd name="T9" fmla="*/ 170 h 1315"/>
                            <a:gd name="T10" fmla="*/ 1951 w 2227"/>
                            <a:gd name="T11" fmla="*/ 157 h 1315"/>
                            <a:gd name="T12" fmla="*/ 2059 w 2227"/>
                            <a:gd name="T13" fmla="*/ 103 h 1315"/>
                            <a:gd name="T14" fmla="*/ 1890 w 2227"/>
                            <a:gd name="T15" fmla="*/ 211 h 1315"/>
                            <a:gd name="T16" fmla="*/ 1782 w 2227"/>
                            <a:gd name="T17" fmla="*/ 265 h 1315"/>
                            <a:gd name="T18" fmla="*/ 1882 w 2227"/>
                            <a:gd name="T19" fmla="*/ 197 h 1315"/>
                            <a:gd name="T20" fmla="*/ 1890 w 2227"/>
                            <a:gd name="T21" fmla="*/ 211 h 1315"/>
                            <a:gd name="T22" fmla="*/ 1628 w 2227"/>
                            <a:gd name="T23" fmla="*/ 365 h 1315"/>
                            <a:gd name="T24" fmla="*/ 1619 w 2227"/>
                            <a:gd name="T25" fmla="*/ 351 h 1315"/>
                            <a:gd name="T26" fmla="*/ 1727 w 2227"/>
                            <a:gd name="T27" fmla="*/ 297 h 1315"/>
                            <a:gd name="T28" fmla="*/ 1559 w 2227"/>
                            <a:gd name="T29" fmla="*/ 406 h 1315"/>
                            <a:gd name="T30" fmla="*/ 1451 w 2227"/>
                            <a:gd name="T31" fmla="*/ 459 h 1315"/>
                            <a:gd name="T32" fmla="*/ 1550 w 2227"/>
                            <a:gd name="T33" fmla="*/ 392 h 1315"/>
                            <a:gd name="T34" fmla="*/ 1559 w 2227"/>
                            <a:gd name="T35" fmla="*/ 406 h 1315"/>
                            <a:gd name="T36" fmla="*/ 1296 w 2227"/>
                            <a:gd name="T37" fmla="*/ 560 h 1315"/>
                            <a:gd name="T38" fmla="*/ 1288 w 2227"/>
                            <a:gd name="T39" fmla="*/ 546 h 1315"/>
                            <a:gd name="T40" fmla="*/ 1396 w 2227"/>
                            <a:gd name="T41" fmla="*/ 492 h 1315"/>
                            <a:gd name="T42" fmla="*/ 1227 w 2227"/>
                            <a:gd name="T43" fmla="*/ 600 h 1315"/>
                            <a:gd name="T44" fmla="*/ 1119 w 2227"/>
                            <a:gd name="T45" fmla="*/ 654 h 1315"/>
                            <a:gd name="T46" fmla="*/ 1219 w 2227"/>
                            <a:gd name="T47" fmla="*/ 586 h 1315"/>
                            <a:gd name="T48" fmla="*/ 1227 w 2227"/>
                            <a:gd name="T49" fmla="*/ 600 h 1315"/>
                            <a:gd name="T50" fmla="*/ 965 w 2227"/>
                            <a:gd name="T51" fmla="*/ 754 h 1315"/>
                            <a:gd name="T52" fmla="*/ 956 w 2227"/>
                            <a:gd name="T53" fmla="*/ 740 h 1315"/>
                            <a:gd name="T54" fmla="*/ 1064 w 2227"/>
                            <a:gd name="T55" fmla="*/ 686 h 1315"/>
                            <a:gd name="T56" fmla="*/ 896 w 2227"/>
                            <a:gd name="T57" fmla="*/ 795 h 1315"/>
                            <a:gd name="T58" fmla="*/ 788 w 2227"/>
                            <a:gd name="T59" fmla="*/ 849 h 1315"/>
                            <a:gd name="T60" fmla="*/ 887 w 2227"/>
                            <a:gd name="T61" fmla="*/ 781 h 1315"/>
                            <a:gd name="T62" fmla="*/ 896 w 2227"/>
                            <a:gd name="T63" fmla="*/ 795 h 1315"/>
                            <a:gd name="T64" fmla="*/ 633 w 2227"/>
                            <a:gd name="T65" fmla="*/ 949 h 1315"/>
                            <a:gd name="T66" fmla="*/ 625 w 2227"/>
                            <a:gd name="T67" fmla="*/ 935 h 1315"/>
                            <a:gd name="T68" fmla="*/ 733 w 2227"/>
                            <a:gd name="T69" fmla="*/ 881 h 1315"/>
                            <a:gd name="T70" fmla="*/ 564 w 2227"/>
                            <a:gd name="T71" fmla="*/ 989 h 1315"/>
                            <a:gd name="T72" fmla="*/ 456 w 2227"/>
                            <a:gd name="T73" fmla="*/ 1043 h 1315"/>
                            <a:gd name="T74" fmla="*/ 556 w 2227"/>
                            <a:gd name="T75" fmla="*/ 975 h 1315"/>
                            <a:gd name="T76" fmla="*/ 564 w 2227"/>
                            <a:gd name="T77" fmla="*/ 989 h 1315"/>
                            <a:gd name="T78" fmla="*/ 302 w 2227"/>
                            <a:gd name="T79" fmla="*/ 1143 h 1315"/>
                            <a:gd name="T80" fmla="*/ 293 w 2227"/>
                            <a:gd name="T81" fmla="*/ 1129 h 1315"/>
                            <a:gd name="T82" fmla="*/ 401 w 2227"/>
                            <a:gd name="T83" fmla="*/ 1076 h 1315"/>
                            <a:gd name="T84" fmla="*/ 233 w 2227"/>
                            <a:gd name="T85" fmla="*/ 1184 h 1315"/>
                            <a:gd name="T86" fmla="*/ 125 w 2227"/>
                            <a:gd name="T87" fmla="*/ 1238 h 1315"/>
                            <a:gd name="T88" fmla="*/ 224 w 2227"/>
                            <a:gd name="T89" fmla="*/ 1170 h 1315"/>
                            <a:gd name="T90" fmla="*/ 233 w 2227"/>
                            <a:gd name="T91" fmla="*/ 1184 h 1315"/>
                            <a:gd name="T92" fmla="*/ 14 w 2227"/>
                            <a:gd name="T93" fmla="*/ 1312 h 1315"/>
                            <a:gd name="T94" fmla="*/ 5 w 2227"/>
                            <a:gd name="T95" fmla="*/ 1299 h 1315"/>
                            <a:gd name="T96" fmla="*/ 70 w 2227"/>
                            <a:gd name="T97" fmla="*/ 1270 h 131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</a:cxnLst>
                          <a:rect l="0" t="0" r="r" b="b"/>
                          <a:pathLst>
                            <a:path w="2227" h="1315">
                              <a:moveTo>
                                <a:pt x="2222" y="16"/>
                              </a:moveTo>
                              <a:lnTo>
                                <a:pt x="2125" y="73"/>
                              </a:lnTo>
                              <a:cubicBezTo>
                                <a:pt x="2121" y="75"/>
                                <a:pt x="2116" y="74"/>
                                <a:pt x="2114" y="70"/>
                              </a:cubicBezTo>
                              <a:cubicBezTo>
                                <a:pt x="2112" y="66"/>
                                <a:pt x="2113" y="62"/>
                                <a:pt x="2117" y="59"/>
                              </a:cubicBezTo>
                              <a:lnTo>
                                <a:pt x="2117" y="59"/>
                              </a:lnTo>
                              <a:lnTo>
                                <a:pt x="2213" y="3"/>
                              </a:lnTo>
                              <a:cubicBezTo>
                                <a:pt x="2217" y="0"/>
                                <a:pt x="2222" y="2"/>
                                <a:pt x="2224" y="5"/>
                              </a:cubicBezTo>
                              <a:cubicBezTo>
                                <a:pt x="2227" y="9"/>
                                <a:pt x="2225" y="14"/>
                                <a:pt x="2222" y="16"/>
                              </a:cubicBezTo>
                              <a:close/>
                              <a:moveTo>
                                <a:pt x="2056" y="114"/>
                              </a:moveTo>
                              <a:lnTo>
                                <a:pt x="1959" y="170"/>
                              </a:lnTo>
                              <a:cubicBezTo>
                                <a:pt x="1955" y="173"/>
                                <a:pt x="1950" y="171"/>
                                <a:pt x="1948" y="168"/>
                              </a:cubicBezTo>
                              <a:cubicBezTo>
                                <a:pt x="1946" y="164"/>
                                <a:pt x="1947" y="159"/>
                                <a:pt x="1951" y="157"/>
                              </a:cubicBezTo>
                              <a:lnTo>
                                <a:pt x="2048" y="100"/>
                              </a:lnTo>
                              <a:cubicBezTo>
                                <a:pt x="2051" y="98"/>
                                <a:pt x="2056" y="99"/>
                                <a:pt x="2059" y="103"/>
                              </a:cubicBezTo>
                              <a:cubicBezTo>
                                <a:pt x="2061" y="107"/>
                                <a:pt x="2060" y="111"/>
                                <a:pt x="2056" y="114"/>
                              </a:cubicBezTo>
                              <a:close/>
                              <a:moveTo>
                                <a:pt x="1890" y="211"/>
                              </a:moveTo>
                              <a:lnTo>
                                <a:pt x="1793" y="268"/>
                              </a:lnTo>
                              <a:cubicBezTo>
                                <a:pt x="1790" y="270"/>
                                <a:pt x="1785" y="269"/>
                                <a:pt x="1782" y="265"/>
                              </a:cubicBezTo>
                              <a:cubicBezTo>
                                <a:pt x="1780" y="261"/>
                                <a:pt x="1781" y="256"/>
                                <a:pt x="1785" y="254"/>
                              </a:cubicBezTo>
                              <a:lnTo>
                                <a:pt x="1882" y="197"/>
                              </a:lnTo>
                              <a:cubicBezTo>
                                <a:pt x="1886" y="195"/>
                                <a:pt x="1891" y="196"/>
                                <a:pt x="1893" y="200"/>
                              </a:cubicBezTo>
                              <a:cubicBezTo>
                                <a:pt x="1895" y="204"/>
                                <a:pt x="1894" y="209"/>
                                <a:pt x="1890" y="211"/>
                              </a:cubicBezTo>
                              <a:close/>
                              <a:moveTo>
                                <a:pt x="1724" y="308"/>
                              </a:moveTo>
                              <a:lnTo>
                                <a:pt x="1628" y="365"/>
                              </a:lnTo>
                              <a:cubicBezTo>
                                <a:pt x="1624" y="367"/>
                                <a:pt x="1619" y="366"/>
                                <a:pt x="1617" y="362"/>
                              </a:cubicBezTo>
                              <a:cubicBezTo>
                                <a:pt x="1614" y="358"/>
                                <a:pt x="1616" y="353"/>
                                <a:pt x="1619" y="351"/>
                              </a:cubicBezTo>
                              <a:lnTo>
                                <a:pt x="1716" y="294"/>
                              </a:lnTo>
                              <a:cubicBezTo>
                                <a:pt x="1720" y="292"/>
                                <a:pt x="1725" y="293"/>
                                <a:pt x="1727" y="297"/>
                              </a:cubicBezTo>
                              <a:cubicBezTo>
                                <a:pt x="1729" y="301"/>
                                <a:pt x="1728" y="306"/>
                                <a:pt x="1724" y="308"/>
                              </a:cubicBezTo>
                              <a:close/>
                              <a:moveTo>
                                <a:pt x="1559" y="406"/>
                              </a:moveTo>
                              <a:lnTo>
                                <a:pt x="1462" y="462"/>
                              </a:lnTo>
                              <a:cubicBezTo>
                                <a:pt x="1458" y="465"/>
                                <a:pt x="1453" y="463"/>
                                <a:pt x="1451" y="459"/>
                              </a:cubicBezTo>
                              <a:cubicBezTo>
                                <a:pt x="1449" y="456"/>
                                <a:pt x="1450" y="451"/>
                                <a:pt x="1454" y="448"/>
                              </a:cubicBezTo>
                              <a:lnTo>
                                <a:pt x="1550" y="392"/>
                              </a:lnTo>
                              <a:cubicBezTo>
                                <a:pt x="1554" y="389"/>
                                <a:pt x="1559" y="391"/>
                                <a:pt x="1561" y="395"/>
                              </a:cubicBezTo>
                              <a:cubicBezTo>
                                <a:pt x="1564" y="398"/>
                                <a:pt x="1562" y="403"/>
                                <a:pt x="1559" y="406"/>
                              </a:cubicBezTo>
                              <a:close/>
                              <a:moveTo>
                                <a:pt x="1393" y="503"/>
                              </a:moveTo>
                              <a:lnTo>
                                <a:pt x="1296" y="560"/>
                              </a:lnTo>
                              <a:cubicBezTo>
                                <a:pt x="1292" y="562"/>
                                <a:pt x="1287" y="561"/>
                                <a:pt x="1285" y="557"/>
                              </a:cubicBezTo>
                              <a:cubicBezTo>
                                <a:pt x="1283" y="553"/>
                                <a:pt x="1284" y="548"/>
                                <a:pt x="1288" y="546"/>
                              </a:cubicBezTo>
                              <a:lnTo>
                                <a:pt x="1385" y="489"/>
                              </a:lnTo>
                              <a:cubicBezTo>
                                <a:pt x="1388" y="487"/>
                                <a:pt x="1393" y="488"/>
                                <a:pt x="1396" y="492"/>
                              </a:cubicBezTo>
                              <a:cubicBezTo>
                                <a:pt x="1398" y="496"/>
                                <a:pt x="1397" y="501"/>
                                <a:pt x="1393" y="503"/>
                              </a:cubicBezTo>
                              <a:close/>
                              <a:moveTo>
                                <a:pt x="1227" y="600"/>
                              </a:moveTo>
                              <a:lnTo>
                                <a:pt x="1130" y="657"/>
                              </a:lnTo>
                              <a:cubicBezTo>
                                <a:pt x="1127" y="659"/>
                                <a:pt x="1122" y="658"/>
                                <a:pt x="1119" y="654"/>
                              </a:cubicBezTo>
                              <a:cubicBezTo>
                                <a:pt x="1117" y="650"/>
                                <a:pt x="1118" y="645"/>
                                <a:pt x="1122" y="643"/>
                              </a:cubicBezTo>
                              <a:lnTo>
                                <a:pt x="1219" y="586"/>
                              </a:lnTo>
                              <a:cubicBezTo>
                                <a:pt x="1223" y="584"/>
                                <a:pt x="1228" y="585"/>
                                <a:pt x="1230" y="589"/>
                              </a:cubicBezTo>
                              <a:cubicBezTo>
                                <a:pt x="1232" y="593"/>
                                <a:pt x="1231" y="598"/>
                                <a:pt x="1227" y="600"/>
                              </a:cubicBezTo>
                              <a:close/>
                              <a:moveTo>
                                <a:pt x="1061" y="697"/>
                              </a:moveTo>
                              <a:lnTo>
                                <a:pt x="965" y="754"/>
                              </a:lnTo>
                              <a:cubicBezTo>
                                <a:pt x="961" y="756"/>
                                <a:pt x="956" y="755"/>
                                <a:pt x="954" y="751"/>
                              </a:cubicBezTo>
                              <a:cubicBezTo>
                                <a:pt x="951" y="747"/>
                                <a:pt x="953" y="743"/>
                                <a:pt x="956" y="740"/>
                              </a:cubicBezTo>
                              <a:lnTo>
                                <a:pt x="1053" y="684"/>
                              </a:lnTo>
                              <a:cubicBezTo>
                                <a:pt x="1057" y="681"/>
                                <a:pt x="1062" y="683"/>
                                <a:pt x="1064" y="686"/>
                              </a:cubicBezTo>
                              <a:cubicBezTo>
                                <a:pt x="1066" y="690"/>
                                <a:pt x="1065" y="695"/>
                                <a:pt x="1061" y="697"/>
                              </a:cubicBezTo>
                              <a:close/>
                              <a:moveTo>
                                <a:pt x="896" y="795"/>
                              </a:moveTo>
                              <a:lnTo>
                                <a:pt x="799" y="851"/>
                              </a:lnTo>
                              <a:cubicBezTo>
                                <a:pt x="795" y="854"/>
                                <a:pt x="790" y="852"/>
                                <a:pt x="788" y="849"/>
                              </a:cubicBezTo>
                              <a:cubicBezTo>
                                <a:pt x="786" y="845"/>
                                <a:pt x="787" y="840"/>
                                <a:pt x="791" y="838"/>
                              </a:cubicBezTo>
                              <a:lnTo>
                                <a:pt x="887" y="781"/>
                              </a:lnTo>
                              <a:cubicBezTo>
                                <a:pt x="891" y="779"/>
                                <a:pt x="896" y="780"/>
                                <a:pt x="898" y="784"/>
                              </a:cubicBezTo>
                              <a:cubicBezTo>
                                <a:pt x="901" y="788"/>
                                <a:pt x="899" y="792"/>
                                <a:pt x="896" y="795"/>
                              </a:cubicBezTo>
                              <a:close/>
                              <a:moveTo>
                                <a:pt x="730" y="892"/>
                              </a:moveTo>
                              <a:lnTo>
                                <a:pt x="633" y="949"/>
                              </a:lnTo>
                              <a:cubicBezTo>
                                <a:pt x="629" y="951"/>
                                <a:pt x="624" y="950"/>
                                <a:pt x="622" y="946"/>
                              </a:cubicBezTo>
                              <a:cubicBezTo>
                                <a:pt x="620" y="942"/>
                                <a:pt x="621" y="937"/>
                                <a:pt x="625" y="935"/>
                              </a:cubicBezTo>
                              <a:lnTo>
                                <a:pt x="722" y="878"/>
                              </a:lnTo>
                              <a:cubicBezTo>
                                <a:pt x="725" y="876"/>
                                <a:pt x="730" y="877"/>
                                <a:pt x="733" y="881"/>
                              </a:cubicBezTo>
                              <a:cubicBezTo>
                                <a:pt x="735" y="885"/>
                                <a:pt x="734" y="890"/>
                                <a:pt x="730" y="892"/>
                              </a:cubicBezTo>
                              <a:close/>
                              <a:moveTo>
                                <a:pt x="564" y="989"/>
                              </a:moveTo>
                              <a:lnTo>
                                <a:pt x="467" y="1046"/>
                              </a:lnTo>
                              <a:cubicBezTo>
                                <a:pt x="464" y="1048"/>
                                <a:pt x="459" y="1047"/>
                                <a:pt x="456" y="1043"/>
                              </a:cubicBezTo>
                              <a:cubicBezTo>
                                <a:pt x="454" y="1039"/>
                                <a:pt x="455" y="1034"/>
                                <a:pt x="459" y="1032"/>
                              </a:cubicBezTo>
                              <a:lnTo>
                                <a:pt x="556" y="975"/>
                              </a:lnTo>
                              <a:cubicBezTo>
                                <a:pt x="560" y="973"/>
                                <a:pt x="565" y="974"/>
                                <a:pt x="567" y="978"/>
                              </a:cubicBezTo>
                              <a:cubicBezTo>
                                <a:pt x="569" y="982"/>
                                <a:pt x="568" y="987"/>
                                <a:pt x="564" y="989"/>
                              </a:cubicBezTo>
                              <a:close/>
                              <a:moveTo>
                                <a:pt x="398" y="1087"/>
                              </a:moveTo>
                              <a:lnTo>
                                <a:pt x="302" y="1143"/>
                              </a:lnTo>
                              <a:cubicBezTo>
                                <a:pt x="298" y="1146"/>
                                <a:pt x="293" y="1144"/>
                                <a:pt x="291" y="1140"/>
                              </a:cubicBezTo>
                              <a:cubicBezTo>
                                <a:pt x="288" y="1137"/>
                                <a:pt x="290" y="1132"/>
                                <a:pt x="293" y="1129"/>
                              </a:cubicBezTo>
                              <a:lnTo>
                                <a:pt x="390" y="1073"/>
                              </a:lnTo>
                              <a:cubicBezTo>
                                <a:pt x="394" y="1070"/>
                                <a:pt x="399" y="1072"/>
                                <a:pt x="401" y="1076"/>
                              </a:cubicBezTo>
                              <a:cubicBezTo>
                                <a:pt x="403" y="1079"/>
                                <a:pt x="402" y="1084"/>
                                <a:pt x="398" y="1087"/>
                              </a:cubicBezTo>
                              <a:close/>
                              <a:moveTo>
                                <a:pt x="233" y="1184"/>
                              </a:moveTo>
                              <a:lnTo>
                                <a:pt x="136" y="1241"/>
                              </a:lnTo>
                              <a:cubicBezTo>
                                <a:pt x="132" y="1243"/>
                                <a:pt x="127" y="1242"/>
                                <a:pt x="125" y="1238"/>
                              </a:cubicBezTo>
                              <a:cubicBezTo>
                                <a:pt x="123" y="1234"/>
                                <a:pt x="124" y="1229"/>
                                <a:pt x="128" y="1227"/>
                              </a:cubicBezTo>
                              <a:lnTo>
                                <a:pt x="224" y="1170"/>
                              </a:lnTo>
                              <a:cubicBezTo>
                                <a:pt x="228" y="1168"/>
                                <a:pt x="233" y="1169"/>
                                <a:pt x="235" y="1173"/>
                              </a:cubicBezTo>
                              <a:cubicBezTo>
                                <a:pt x="238" y="1177"/>
                                <a:pt x="236" y="1182"/>
                                <a:pt x="233" y="1184"/>
                              </a:cubicBezTo>
                              <a:close/>
                              <a:moveTo>
                                <a:pt x="67" y="1281"/>
                              </a:moveTo>
                              <a:lnTo>
                                <a:pt x="14" y="1312"/>
                              </a:lnTo>
                              <a:cubicBezTo>
                                <a:pt x="10" y="1315"/>
                                <a:pt x="5" y="1313"/>
                                <a:pt x="3" y="1310"/>
                              </a:cubicBezTo>
                              <a:cubicBezTo>
                                <a:pt x="0" y="1306"/>
                                <a:pt x="2" y="1301"/>
                                <a:pt x="5" y="1299"/>
                              </a:cubicBezTo>
                              <a:lnTo>
                                <a:pt x="59" y="1267"/>
                              </a:lnTo>
                              <a:cubicBezTo>
                                <a:pt x="62" y="1265"/>
                                <a:pt x="67" y="1266"/>
                                <a:pt x="70" y="1270"/>
                              </a:cubicBezTo>
                              <a:cubicBezTo>
                                <a:pt x="72" y="1274"/>
                                <a:pt x="71" y="1279"/>
                                <a:pt x="67" y="128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F7F7F"/>
                        </a:solidFill>
                        <a:ln w="0" cap="flat">
                          <a:solidFill>
                            <a:srgbClr val="7F7F7F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algn="ctr"/>
                          <a:endParaRPr lang="fr-CA"/>
                        </a:p>
                      </p:txBody>
                    </p:sp>
                    <p:sp>
                      <p:nvSpPr>
                        <p:cNvPr id="115" name="Freeform 112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3386506" y="4414240"/>
                          <a:ext cx="1321059" cy="281995"/>
                        </a:xfrm>
                        <a:custGeom>
                          <a:avLst/>
                          <a:gdLst>
                            <a:gd name="T0" fmla="*/ 117 w 2225"/>
                            <a:gd name="T1" fmla="*/ 434 h 473"/>
                            <a:gd name="T2" fmla="*/ 120 w 2225"/>
                            <a:gd name="T3" fmla="*/ 450 h 473"/>
                            <a:gd name="T4" fmla="*/ 1 w 2225"/>
                            <a:gd name="T5" fmla="*/ 466 h 473"/>
                            <a:gd name="T6" fmla="*/ 195 w 2225"/>
                            <a:gd name="T7" fmla="*/ 418 h 473"/>
                            <a:gd name="T8" fmla="*/ 314 w 2225"/>
                            <a:gd name="T9" fmla="*/ 401 h 473"/>
                            <a:gd name="T10" fmla="*/ 198 w 2225"/>
                            <a:gd name="T11" fmla="*/ 433 h 473"/>
                            <a:gd name="T12" fmla="*/ 195 w 2225"/>
                            <a:gd name="T13" fmla="*/ 418 h 473"/>
                            <a:gd name="T14" fmla="*/ 493 w 2225"/>
                            <a:gd name="T15" fmla="*/ 356 h 473"/>
                            <a:gd name="T16" fmla="*/ 496 w 2225"/>
                            <a:gd name="T17" fmla="*/ 372 h 473"/>
                            <a:gd name="T18" fmla="*/ 377 w 2225"/>
                            <a:gd name="T19" fmla="*/ 388 h 473"/>
                            <a:gd name="T20" fmla="*/ 572 w 2225"/>
                            <a:gd name="T21" fmla="*/ 340 h 473"/>
                            <a:gd name="T22" fmla="*/ 691 w 2225"/>
                            <a:gd name="T23" fmla="*/ 324 h 473"/>
                            <a:gd name="T24" fmla="*/ 575 w 2225"/>
                            <a:gd name="T25" fmla="*/ 356 h 473"/>
                            <a:gd name="T26" fmla="*/ 572 w 2225"/>
                            <a:gd name="T27" fmla="*/ 340 h 473"/>
                            <a:gd name="T28" fmla="*/ 870 w 2225"/>
                            <a:gd name="T29" fmla="*/ 278 h 473"/>
                            <a:gd name="T30" fmla="*/ 873 w 2225"/>
                            <a:gd name="T31" fmla="*/ 294 h 473"/>
                            <a:gd name="T32" fmla="*/ 754 w 2225"/>
                            <a:gd name="T33" fmla="*/ 311 h 473"/>
                            <a:gd name="T34" fmla="*/ 948 w 2225"/>
                            <a:gd name="T35" fmla="*/ 262 h 473"/>
                            <a:gd name="T36" fmla="*/ 1067 w 2225"/>
                            <a:gd name="T37" fmla="*/ 246 h 473"/>
                            <a:gd name="T38" fmla="*/ 951 w 2225"/>
                            <a:gd name="T39" fmla="*/ 278 h 473"/>
                            <a:gd name="T40" fmla="*/ 948 w 2225"/>
                            <a:gd name="T41" fmla="*/ 262 h 473"/>
                            <a:gd name="T42" fmla="*/ 1246 w 2225"/>
                            <a:gd name="T43" fmla="*/ 201 h 473"/>
                            <a:gd name="T44" fmla="*/ 1249 w 2225"/>
                            <a:gd name="T45" fmla="*/ 216 h 473"/>
                            <a:gd name="T46" fmla="*/ 1130 w 2225"/>
                            <a:gd name="T47" fmla="*/ 233 h 473"/>
                            <a:gd name="T48" fmla="*/ 1324 w 2225"/>
                            <a:gd name="T49" fmla="*/ 185 h 473"/>
                            <a:gd name="T50" fmla="*/ 1346 w 2225"/>
                            <a:gd name="T51" fmla="*/ 188 h 473"/>
                            <a:gd name="T52" fmla="*/ 1328 w 2225"/>
                            <a:gd name="T53" fmla="*/ 200 h 473"/>
                            <a:gd name="T54" fmla="*/ 1324 w 2225"/>
                            <a:gd name="T55" fmla="*/ 185 h 473"/>
                            <a:gd name="T56" fmla="*/ 1571 w 2225"/>
                            <a:gd name="T57" fmla="*/ 134 h 473"/>
                            <a:gd name="T58" fmla="*/ 1575 w 2225"/>
                            <a:gd name="T59" fmla="*/ 149 h 473"/>
                            <a:gd name="T60" fmla="*/ 1455 w 2225"/>
                            <a:gd name="T61" fmla="*/ 166 h 473"/>
                            <a:gd name="T62" fmla="*/ 1650 w 2225"/>
                            <a:gd name="T63" fmla="*/ 117 h 473"/>
                            <a:gd name="T64" fmla="*/ 1769 w 2225"/>
                            <a:gd name="T65" fmla="*/ 101 h 473"/>
                            <a:gd name="T66" fmla="*/ 1653 w 2225"/>
                            <a:gd name="T67" fmla="*/ 133 h 473"/>
                            <a:gd name="T68" fmla="*/ 1650 w 2225"/>
                            <a:gd name="T69" fmla="*/ 117 h 473"/>
                            <a:gd name="T70" fmla="*/ 1948 w 2225"/>
                            <a:gd name="T71" fmla="*/ 56 h 473"/>
                            <a:gd name="T72" fmla="*/ 1951 w 2225"/>
                            <a:gd name="T73" fmla="*/ 71 h 473"/>
                            <a:gd name="T74" fmla="*/ 1832 w 2225"/>
                            <a:gd name="T75" fmla="*/ 88 h 473"/>
                            <a:gd name="T76" fmla="*/ 2026 w 2225"/>
                            <a:gd name="T77" fmla="*/ 40 h 473"/>
                            <a:gd name="T78" fmla="*/ 2145 w 2225"/>
                            <a:gd name="T79" fmla="*/ 23 h 473"/>
                            <a:gd name="T80" fmla="*/ 2029 w 2225"/>
                            <a:gd name="T81" fmla="*/ 55 h 473"/>
                            <a:gd name="T82" fmla="*/ 2026 w 2225"/>
                            <a:gd name="T83" fmla="*/ 40 h 473"/>
                            <a:gd name="T84" fmla="*/ 2215 w 2225"/>
                            <a:gd name="T85" fmla="*/ 1 h 473"/>
                            <a:gd name="T86" fmla="*/ 2218 w 2225"/>
                            <a:gd name="T87" fmla="*/ 16 h 473"/>
                            <a:gd name="T88" fmla="*/ 2208 w 2225"/>
                            <a:gd name="T89" fmla="*/ 10 h 47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</a:cxnLst>
                          <a:rect l="0" t="0" r="r" b="b"/>
                          <a:pathLst>
                            <a:path w="2225" h="473">
                              <a:moveTo>
                                <a:pt x="7" y="457"/>
                              </a:moveTo>
                              <a:lnTo>
                                <a:pt x="117" y="434"/>
                              </a:lnTo>
                              <a:cubicBezTo>
                                <a:pt x="121" y="433"/>
                                <a:pt x="125" y="436"/>
                                <a:pt x="126" y="440"/>
                              </a:cubicBezTo>
                              <a:cubicBezTo>
                                <a:pt x="127" y="445"/>
                                <a:pt x="124" y="449"/>
                                <a:pt x="120" y="450"/>
                              </a:cubicBezTo>
                              <a:lnTo>
                                <a:pt x="10" y="472"/>
                              </a:lnTo>
                              <a:cubicBezTo>
                                <a:pt x="6" y="473"/>
                                <a:pt x="2" y="470"/>
                                <a:pt x="1" y="466"/>
                              </a:cubicBezTo>
                              <a:cubicBezTo>
                                <a:pt x="0" y="462"/>
                                <a:pt x="3" y="458"/>
                                <a:pt x="7" y="457"/>
                              </a:cubicBezTo>
                              <a:close/>
                              <a:moveTo>
                                <a:pt x="195" y="418"/>
                              </a:moveTo>
                              <a:lnTo>
                                <a:pt x="305" y="395"/>
                              </a:lnTo>
                              <a:cubicBezTo>
                                <a:pt x="309" y="394"/>
                                <a:pt x="313" y="397"/>
                                <a:pt x="314" y="401"/>
                              </a:cubicBezTo>
                              <a:cubicBezTo>
                                <a:pt x="315" y="406"/>
                                <a:pt x="312" y="410"/>
                                <a:pt x="308" y="411"/>
                              </a:cubicBezTo>
                              <a:lnTo>
                                <a:pt x="198" y="433"/>
                              </a:lnTo>
                              <a:cubicBezTo>
                                <a:pt x="194" y="434"/>
                                <a:pt x="190" y="432"/>
                                <a:pt x="189" y="427"/>
                              </a:cubicBezTo>
                              <a:cubicBezTo>
                                <a:pt x="188" y="423"/>
                                <a:pt x="191" y="419"/>
                                <a:pt x="195" y="418"/>
                              </a:cubicBezTo>
                              <a:close/>
                              <a:moveTo>
                                <a:pt x="383" y="379"/>
                              </a:moveTo>
                              <a:lnTo>
                                <a:pt x="493" y="356"/>
                              </a:lnTo>
                              <a:cubicBezTo>
                                <a:pt x="497" y="355"/>
                                <a:pt x="502" y="358"/>
                                <a:pt x="503" y="362"/>
                              </a:cubicBezTo>
                              <a:cubicBezTo>
                                <a:pt x="503" y="367"/>
                                <a:pt x="501" y="371"/>
                                <a:pt x="496" y="372"/>
                              </a:cubicBezTo>
                              <a:lnTo>
                                <a:pt x="387" y="395"/>
                              </a:lnTo>
                              <a:cubicBezTo>
                                <a:pt x="382" y="395"/>
                                <a:pt x="378" y="393"/>
                                <a:pt x="377" y="388"/>
                              </a:cubicBezTo>
                              <a:cubicBezTo>
                                <a:pt x="376" y="384"/>
                                <a:pt x="379" y="380"/>
                                <a:pt x="383" y="379"/>
                              </a:cubicBezTo>
                              <a:close/>
                              <a:moveTo>
                                <a:pt x="572" y="340"/>
                              </a:moveTo>
                              <a:lnTo>
                                <a:pt x="681" y="317"/>
                              </a:lnTo>
                              <a:cubicBezTo>
                                <a:pt x="686" y="316"/>
                                <a:pt x="690" y="319"/>
                                <a:pt x="691" y="324"/>
                              </a:cubicBezTo>
                              <a:cubicBezTo>
                                <a:pt x="692" y="328"/>
                                <a:pt x="689" y="332"/>
                                <a:pt x="685" y="333"/>
                              </a:cubicBezTo>
                              <a:lnTo>
                                <a:pt x="575" y="356"/>
                              </a:lnTo>
                              <a:cubicBezTo>
                                <a:pt x="570" y="357"/>
                                <a:pt x="566" y="354"/>
                                <a:pt x="565" y="349"/>
                              </a:cubicBezTo>
                              <a:cubicBezTo>
                                <a:pt x="564" y="345"/>
                                <a:pt x="567" y="341"/>
                                <a:pt x="572" y="340"/>
                              </a:cubicBezTo>
                              <a:close/>
                              <a:moveTo>
                                <a:pt x="760" y="301"/>
                              </a:moveTo>
                              <a:lnTo>
                                <a:pt x="870" y="278"/>
                              </a:lnTo>
                              <a:cubicBezTo>
                                <a:pt x="874" y="278"/>
                                <a:pt x="878" y="280"/>
                                <a:pt x="879" y="285"/>
                              </a:cubicBezTo>
                              <a:cubicBezTo>
                                <a:pt x="880" y="289"/>
                                <a:pt x="877" y="293"/>
                                <a:pt x="873" y="294"/>
                              </a:cubicBezTo>
                              <a:lnTo>
                                <a:pt x="763" y="317"/>
                              </a:lnTo>
                              <a:cubicBezTo>
                                <a:pt x="759" y="318"/>
                                <a:pt x="754" y="315"/>
                                <a:pt x="754" y="311"/>
                              </a:cubicBezTo>
                              <a:cubicBezTo>
                                <a:pt x="753" y="306"/>
                                <a:pt x="755" y="302"/>
                                <a:pt x="760" y="301"/>
                              </a:cubicBezTo>
                              <a:close/>
                              <a:moveTo>
                                <a:pt x="948" y="262"/>
                              </a:moveTo>
                              <a:lnTo>
                                <a:pt x="1058" y="240"/>
                              </a:lnTo>
                              <a:cubicBezTo>
                                <a:pt x="1062" y="239"/>
                                <a:pt x="1066" y="241"/>
                                <a:pt x="1067" y="246"/>
                              </a:cubicBezTo>
                              <a:cubicBezTo>
                                <a:pt x="1068" y="250"/>
                                <a:pt x="1065" y="254"/>
                                <a:pt x="1061" y="255"/>
                              </a:cubicBezTo>
                              <a:lnTo>
                                <a:pt x="951" y="278"/>
                              </a:lnTo>
                              <a:cubicBezTo>
                                <a:pt x="947" y="279"/>
                                <a:pt x="943" y="276"/>
                                <a:pt x="942" y="272"/>
                              </a:cubicBezTo>
                              <a:cubicBezTo>
                                <a:pt x="941" y="267"/>
                                <a:pt x="944" y="263"/>
                                <a:pt x="948" y="262"/>
                              </a:cubicBezTo>
                              <a:close/>
                              <a:moveTo>
                                <a:pt x="1136" y="223"/>
                              </a:moveTo>
                              <a:lnTo>
                                <a:pt x="1246" y="201"/>
                              </a:lnTo>
                              <a:cubicBezTo>
                                <a:pt x="1250" y="200"/>
                                <a:pt x="1255" y="203"/>
                                <a:pt x="1255" y="207"/>
                              </a:cubicBezTo>
                              <a:cubicBezTo>
                                <a:pt x="1256" y="211"/>
                                <a:pt x="1254" y="216"/>
                                <a:pt x="1249" y="216"/>
                              </a:cubicBezTo>
                              <a:lnTo>
                                <a:pt x="1139" y="239"/>
                              </a:lnTo>
                              <a:cubicBezTo>
                                <a:pt x="1135" y="240"/>
                                <a:pt x="1131" y="237"/>
                                <a:pt x="1130" y="233"/>
                              </a:cubicBezTo>
                              <a:cubicBezTo>
                                <a:pt x="1129" y="229"/>
                                <a:pt x="1132" y="224"/>
                                <a:pt x="1136" y="223"/>
                              </a:cubicBezTo>
                              <a:close/>
                              <a:moveTo>
                                <a:pt x="1324" y="185"/>
                              </a:moveTo>
                              <a:lnTo>
                                <a:pt x="1336" y="182"/>
                              </a:lnTo>
                              <a:cubicBezTo>
                                <a:pt x="1341" y="181"/>
                                <a:pt x="1345" y="184"/>
                                <a:pt x="1346" y="188"/>
                              </a:cubicBezTo>
                              <a:cubicBezTo>
                                <a:pt x="1347" y="193"/>
                                <a:pt x="1344" y="197"/>
                                <a:pt x="1339" y="198"/>
                              </a:cubicBezTo>
                              <a:lnTo>
                                <a:pt x="1328" y="200"/>
                              </a:lnTo>
                              <a:cubicBezTo>
                                <a:pt x="1323" y="201"/>
                                <a:pt x="1319" y="198"/>
                                <a:pt x="1318" y="194"/>
                              </a:cubicBezTo>
                              <a:cubicBezTo>
                                <a:pt x="1317" y="190"/>
                                <a:pt x="1320" y="185"/>
                                <a:pt x="1324" y="185"/>
                              </a:cubicBezTo>
                              <a:close/>
                              <a:moveTo>
                                <a:pt x="1462" y="156"/>
                              </a:moveTo>
                              <a:lnTo>
                                <a:pt x="1571" y="134"/>
                              </a:lnTo>
                              <a:cubicBezTo>
                                <a:pt x="1576" y="133"/>
                                <a:pt x="1580" y="135"/>
                                <a:pt x="1581" y="140"/>
                              </a:cubicBezTo>
                              <a:cubicBezTo>
                                <a:pt x="1582" y="144"/>
                                <a:pt x="1579" y="148"/>
                                <a:pt x="1575" y="149"/>
                              </a:cubicBezTo>
                              <a:lnTo>
                                <a:pt x="1465" y="172"/>
                              </a:lnTo>
                              <a:cubicBezTo>
                                <a:pt x="1460" y="173"/>
                                <a:pt x="1456" y="170"/>
                                <a:pt x="1455" y="166"/>
                              </a:cubicBezTo>
                              <a:cubicBezTo>
                                <a:pt x="1454" y="161"/>
                                <a:pt x="1457" y="157"/>
                                <a:pt x="1462" y="156"/>
                              </a:cubicBezTo>
                              <a:close/>
                              <a:moveTo>
                                <a:pt x="1650" y="117"/>
                              </a:moveTo>
                              <a:lnTo>
                                <a:pt x="1760" y="95"/>
                              </a:lnTo>
                              <a:cubicBezTo>
                                <a:pt x="1764" y="94"/>
                                <a:pt x="1768" y="97"/>
                                <a:pt x="1769" y="101"/>
                              </a:cubicBezTo>
                              <a:cubicBezTo>
                                <a:pt x="1770" y="105"/>
                                <a:pt x="1767" y="109"/>
                                <a:pt x="1763" y="110"/>
                              </a:cubicBezTo>
                              <a:lnTo>
                                <a:pt x="1653" y="133"/>
                              </a:lnTo>
                              <a:cubicBezTo>
                                <a:pt x="1649" y="134"/>
                                <a:pt x="1644" y="131"/>
                                <a:pt x="1644" y="127"/>
                              </a:cubicBezTo>
                              <a:cubicBezTo>
                                <a:pt x="1643" y="122"/>
                                <a:pt x="1645" y="118"/>
                                <a:pt x="1650" y="117"/>
                              </a:cubicBezTo>
                              <a:close/>
                              <a:moveTo>
                                <a:pt x="1838" y="78"/>
                              </a:moveTo>
                              <a:lnTo>
                                <a:pt x="1948" y="56"/>
                              </a:lnTo>
                              <a:cubicBezTo>
                                <a:pt x="1952" y="55"/>
                                <a:pt x="1956" y="58"/>
                                <a:pt x="1957" y="62"/>
                              </a:cubicBezTo>
                              <a:cubicBezTo>
                                <a:pt x="1958" y="66"/>
                                <a:pt x="1955" y="71"/>
                                <a:pt x="1951" y="71"/>
                              </a:cubicBezTo>
                              <a:lnTo>
                                <a:pt x="1841" y="94"/>
                              </a:lnTo>
                              <a:cubicBezTo>
                                <a:pt x="1837" y="95"/>
                                <a:pt x="1833" y="92"/>
                                <a:pt x="1832" y="88"/>
                              </a:cubicBezTo>
                              <a:cubicBezTo>
                                <a:pt x="1831" y="84"/>
                                <a:pt x="1834" y="79"/>
                                <a:pt x="1838" y="78"/>
                              </a:cubicBezTo>
                              <a:close/>
                              <a:moveTo>
                                <a:pt x="2026" y="40"/>
                              </a:moveTo>
                              <a:lnTo>
                                <a:pt x="2136" y="17"/>
                              </a:lnTo>
                              <a:cubicBezTo>
                                <a:pt x="2140" y="16"/>
                                <a:pt x="2145" y="19"/>
                                <a:pt x="2145" y="23"/>
                              </a:cubicBezTo>
                              <a:cubicBezTo>
                                <a:pt x="2146" y="27"/>
                                <a:pt x="2144" y="32"/>
                                <a:pt x="2139" y="33"/>
                              </a:cubicBezTo>
                              <a:lnTo>
                                <a:pt x="2029" y="55"/>
                              </a:lnTo>
                              <a:cubicBezTo>
                                <a:pt x="2025" y="56"/>
                                <a:pt x="2021" y="53"/>
                                <a:pt x="2020" y="49"/>
                              </a:cubicBezTo>
                              <a:cubicBezTo>
                                <a:pt x="2019" y="45"/>
                                <a:pt x="2022" y="40"/>
                                <a:pt x="2026" y="40"/>
                              </a:cubicBezTo>
                              <a:close/>
                              <a:moveTo>
                                <a:pt x="2214" y="1"/>
                              </a:moveTo>
                              <a:lnTo>
                                <a:pt x="2215" y="1"/>
                              </a:lnTo>
                              <a:cubicBezTo>
                                <a:pt x="2219" y="0"/>
                                <a:pt x="2223" y="3"/>
                                <a:pt x="2224" y="7"/>
                              </a:cubicBezTo>
                              <a:cubicBezTo>
                                <a:pt x="2225" y="11"/>
                                <a:pt x="2222" y="15"/>
                                <a:pt x="2218" y="16"/>
                              </a:cubicBezTo>
                              <a:lnTo>
                                <a:pt x="2218" y="16"/>
                              </a:lnTo>
                              <a:cubicBezTo>
                                <a:pt x="2213" y="17"/>
                                <a:pt x="2209" y="15"/>
                                <a:pt x="2208" y="10"/>
                              </a:cubicBezTo>
                              <a:cubicBezTo>
                                <a:pt x="2207" y="6"/>
                                <a:pt x="2210" y="2"/>
                                <a:pt x="2214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F7F7F"/>
                        </a:solidFill>
                        <a:ln w="0" cap="flat">
                          <a:solidFill>
                            <a:srgbClr val="7F7F7F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algn="ctr"/>
                          <a:endParaRPr lang="fr-CA"/>
                        </a:p>
                      </p:txBody>
                    </p:sp>
                    <p:sp>
                      <p:nvSpPr>
                        <p:cNvPr id="116" name="Freeform 113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3449447" y="4702711"/>
                          <a:ext cx="1162342" cy="211111"/>
                        </a:xfrm>
                        <a:custGeom>
                          <a:avLst/>
                          <a:gdLst>
                            <a:gd name="T0" fmla="*/ 121 w 2156"/>
                            <a:gd name="T1" fmla="*/ 14 h 273"/>
                            <a:gd name="T2" fmla="*/ 119 w 2156"/>
                            <a:gd name="T3" fmla="*/ 30 h 273"/>
                            <a:gd name="T4" fmla="*/ 1 w 2156"/>
                            <a:gd name="T5" fmla="*/ 8 h 273"/>
                            <a:gd name="T6" fmla="*/ 200 w 2156"/>
                            <a:gd name="T7" fmla="*/ 23 h 273"/>
                            <a:gd name="T8" fmla="*/ 319 w 2156"/>
                            <a:gd name="T9" fmla="*/ 46 h 273"/>
                            <a:gd name="T10" fmla="*/ 198 w 2156"/>
                            <a:gd name="T11" fmla="*/ 39 h 273"/>
                            <a:gd name="T12" fmla="*/ 200 w 2156"/>
                            <a:gd name="T13" fmla="*/ 23 h 273"/>
                            <a:gd name="T14" fmla="*/ 502 w 2156"/>
                            <a:gd name="T15" fmla="*/ 59 h 273"/>
                            <a:gd name="T16" fmla="*/ 501 w 2156"/>
                            <a:gd name="T17" fmla="*/ 75 h 273"/>
                            <a:gd name="T18" fmla="*/ 382 w 2156"/>
                            <a:gd name="T19" fmla="*/ 53 h 273"/>
                            <a:gd name="T20" fmla="*/ 582 w 2156"/>
                            <a:gd name="T21" fmla="*/ 69 h 273"/>
                            <a:gd name="T22" fmla="*/ 700 w 2156"/>
                            <a:gd name="T23" fmla="*/ 91 h 273"/>
                            <a:gd name="T24" fmla="*/ 580 w 2156"/>
                            <a:gd name="T25" fmla="*/ 85 h 273"/>
                            <a:gd name="T26" fmla="*/ 582 w 2156"/>
                            <a:gd name="T27" fmla="*/ 69 h 273"/>
                            <a:gd name="T28" fmla="*/ 884 w 2156"/>
                            <a:gd name="T29" fmla="*/ 105 h 273"/>
                            <a:gd name="T30" fmla="*/ 882 w 2156"/>
                            <a:gd name="T31" fmla="*/ 121 h 273"/>
                            <a:gd name="T32" fmla="*/ 764 w 2156"/>
                            <a:gd name="T33" fmla="*/ 99 h 273"/>
                            <a:gd name="T34" fmla="*/ 964 w 2156"/>
                            <a:gd name="T35" fmla="*/ 115 h 273"/>
                            <a:gd name="T36" fmla="*/ 1082 w 2156"/>
                            <a:gd name="T37" fmla="*/ 137 h 273"/>
                            <a:gd name="T38" fmla="*/ 962 w 2156"/>
                            <a:gd name="T39" fmla="*/ 131 h 273"/>
                            <a:gd name="T40" fmla="*/ 964 w 2156"/>
                            <a:gd name="T41" fmla="*/ 115 h 273"/>
                            <a:gd name="T42" fmla="*/ 1266 w 2156"/>
                            <a:gd name="T43" fmla="*/ 151 h 273"/>
                            <a:gd name="T44" fmla="*/ 1264 w 2156"/>
                            <a:gd name="T45" fmla="*/ 167 h 273"/>
                            <a:gd name="T46" fmla="*/ 1146 w 2156"/>
                            <a:gd name="T47" fmla="*/ 144 h 273"/>
                            <a:gd name="T48" fmla="*/ 1465 w 2156"/>
                            <a:gd name="T49" fmla="*/ 175 h 273"/>
                            <a:gd name="T50" fmla="*/ 1583 w 2156"/>
                            <a:gd name="T51" fmla="*/ 197 h 273"/>
                            <a:gd name="T52" fmla="*/ 1463 w 2156"/>
                            <a:gd name="T53" fmla="*/ 190 h 273"/>
                            <a:gd name="T54" fmla="*/ 1465 w 2156"/>
                            <a:gd name="T55" fmla="*/ 175 h 273"/>
                            <a:gd name="T56" fmla="*/ 1767 w 2156"/>
                            <a:gd name="T57" fmla="*/ 211 h 273"/>
                            <a:gd name="T58" fmla="*/ 1765 w 2156"/>
                            <a:gd name="T59" fmla="*/ 227 h 273"/>
                            <a:gd name="T60" fmla="*/ 1647 w 2156"/>
                            <a:gd name="T61" fmla="*/ 204 h 273"/>
                            <a:gd name="T62" fmla="*/ 1847 w 2156"/>
                            <a:gd name="T63" fmla="*/ 220 h 273"/>
                            <a:gd name="T64" fmla="*/ 1965 w 2156"/>
                            <a:gd name="T65" fmla="*/ 242 h 273"/>
                            <a:gd name="T66" fmla="*/ 1845 w 2156"/>
                            <a:gd name="T67" fmla="*/ 236 h 273"/>
                            <a:gd name="T68" fmla="*/ 1847 w 2156"/>
                            <a:gd name="T69" fmla="*/ 220 h 273"/>
                            <a:gd name="T70" fmla="*/ 2149 w 2156"/>
                            <a:gd name="T71" fmla="*/ 256 h 273"/>
                            <a:gd name="T72" fmla="*/ 2147 w 2156"/>
                            <a:gd name="T73" fmla="*/ 272 h 273"/>
                            <a:gd name="T74" fmla="*/ 2029 w 2156"/>
                            <a:gd name="T75" fmla="*/ 250 h 27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</a:cxnLst>
                          <a:rect l="0" t="0" r="r" b="b"/>
                          <a:pathLst>
                            <a:path w="2156" h="273">
                              <a:moveTo>
                                <a:pt x="9" y="1"/>
                              </a:moveTo>
                              <a:lnTo>
                                <a:pt x="121" y="14"/>
                              </a:lnTo>
                              <a:cubicBezTo>
                                <a:pt x="125" y="14"/>
                                <a:pt x="128" y="18"/>
                                <a:pt x="128" y="23"/>
                              </a:cubicBezTo>
                              <a:cubicBezTo>
                                <a:pt x="127" y="27"/>
                                <a:pt x="123" y="30"/>
                                <a:pt x="119" y="30"/>
                              </a:cubicBezTo>
                              <a:lnTo>
                                <a:pt x="8" y="16"/>
                              </a:lnTo>
                              <a:cubicBezTo>
                                <a:pt x="3" y="16"/>
                                <a:pt x="0" y="12"/>
                                <a:pt x="1" y="8"/>
                              </a:cubicBezTo>
                              <a:cubicBezTo>
                                <a:pt x="1" y="3"/>
                                <a:pt x="5" y="0"/>
                                <a:pt x="9" y="1"/>
                              </a:cubicBezTo>
                              <a:close/>
                              <a:moveTo>
                                <a:pt x="200" y="23"/>
                              </a:moveTo>
                              <a:lnTo>
                                <a:pt x="312" y="37"/>
                              </a:lnTo>
                              <a:cubicBezTo>
                                <a:pt x="316" y="37"/>
                                <a:pt x="319" y="41"/>
                                <a:pt x="319" y="46"/>
                              </a:cubicBezTo>
                              <a:cubicBezTo>
                                <a:pt x="318" y="50"/>
                                <a:pt x="314" y="53"/>
                                <a:pt x="310" y="53"/>
                              </a:cubicBezTo>
                              <a:lnTo>
                                <a:pt x="198" y="39"/>
                              </a:lnTo>
                              <a:cubicBezTo>
                                <a:pt x="194" y="39"/>
                                <a:pt x="191" y="35"/>
                                <a:pt x="191" y="30"/>
                              </a:cubicBezTo>
                              <a:cubicBezTo>
                                <a:pt x="192" y="26"/>
                                <a:pt x="196" y="23"/>
                                <a:pt x="200" y="23"/>
                              </a:cubicBezTo>
                              <a:close/>
                              <a:moveTo>
                                <a:pt x="391" y="46"/>
                              </a:moveTo>
                              <a:lnTo>
                                <a:pt x="502" y="59"/>
                              </a:lnTo>
                              <a:cubicBezTo>
                                <a:pt x="507" y="60"/>
                                <a:pt x="510" y="64"/>
                                <a:pt x="509" y="68"/>
                              </a:cubicBezTo>
                              <a:cubicBezTo>
                                <a:pt x="509" y="73"/>
                                <a:pt x="505" y="76"/>
                                <a:pt x="501" y="75"/>
                              </a:cubicBezTo>
                              <a:lnTo>
                                <a:pt x="389" y="62"/>
                              </a:lnTo>
                              <a:cubicBezTo>
                                <a:pt x="385" y="62"/>
                                <a:pt x="382" y="58"/>
                                <a:pt x="382" y="53"/>
                              </a:cubicBezTo>
                              <a:cubicBezTo>
                                <a:pt x="383" y="49"/>
                                <a:pt x="387" y="46"/>
                                <a:pt x="391" y="46"/>
                              </a:cubicBezTo>
                              <a:close/>
                              <a:moveTo>
                                <a:pt x="582" y="69"/>
                              </a:moveTo>
                              <a:lnTo>
                                <a:pt x="693" y="82"/>
                              </a:lnTo>
                              <a:cubicBezTo>
                                <a:pt x="698" y="83"/>
                                <a:pt x="701" y="87"/>
                                <a:pt x="700" y="91"/>
                              </a:cubicBezTo>
                              <a:cubicBezTo>
                                <a:pt x="700" y="96"/>
                                <a:pt x="696" y="99"/>
                                <a:pt x="691" y="98"/>
                              </a:cubicBezTo>
                              <a:lnTo>
                                <a:pt x="580" y="85"/>
                              </a:lnTo>
                              <a:cubicBezTo>
                                <a:pt x="576" y="84"/>
                                <a:pt x="572" y="80"/>
                                <a:pt x="573" y="76"/>
                              </a:cubicBezTo>
                              <a:cubicBezTo>
                                <a:pt x="574" y="72"/>
                                <a:pt x="578" y="68"/>
                                <a:pt x="582" y="69"/>
                              </a:cubicBezTo>
                              <a:close/>
                              <a:moveTo>
                                <a:pt x="773" y="92"/>
                              </a:moveTo>
                              <a:lnTo>
                                <a:pt x="884" y="105"/>
                              </a:lnTo>
                              <a:cubicBezTo>
                                <a:pt x="888" y="106"/>
                                <a:pt x="892" y="110"/>
                                <a:pt x="891" y="114"/>
                              </a:cubicBezTo>
                              <a:cubicBezTo>
                                <a:pt x="891" y="118"/>
                                <a:pt x="887" y="122"/>
                                <a:pt x="882" y="121"/>
                              </a:cubicBezTo>
                              <a:lnTo>
                                <a:pt x="771" y="108"/>
                              </a:lnTo>
                              <a:cubicBezTo>
                                <a:pt x="766" y="107"/>
                                <a:pt x="763" y="103"/>
                                <a:pt x="764" y="99"/>
                              </a:cubicBezTo>
                              <a:cubicBezTo>
                                <a:pt x="764" y="94"/>
                                <a:pt x="768" y="91"/>
                                <a:pt x="773" y="92"/>
                              </a:cubicBezTo>
                              <a:close/>
                              <a:moveTo>
                                <a:pt x="964" y="115"/>
                              </a:moveTo>
                              <a:lnTo>
                                <a:pt x="1075" y="128"/>
                              </a:lnTo>
                              <a:cubicBezTo>
                                <a:pt x="1079" y="128"/>
                                <a:pt x="1082" y="132"/>
                                <a:pt x="1082" y="137"/>
                              </a:cubicBezTo>
                              <a:cubicBezTo>
                                <a:pt x="1081" y="141"/>
                                <a:pt x="1077" y="144"/>
                                <a:pt x="1073" y="144"/>
                              </a:cubicBezTo>
                              <a:lnTo>
                                <a:pt x="962" y="131"/>
                              </a:lnTo>
                              <a:cubicBezTo>
                                <a:pt x="957" y="130"/>
                                <a:pt x="954" y="126"/>
                                <a:pt x="955" y="122"/>
                              </a:cubicBezTo>
                              <a:cubicBezTo>
                                <a:pt x="955" y="117"/>
                                <a:pt x="959" y="114"/>
                                <a:pt x="964" y="115"/>
                              </a:cubicBezTo>
                              <a:close/>
                              <a:moveTo>
                                <a:pt x="1154" y="137"/>
                              </a:moveTo>
                              <a:lnTo>
                                <a:pt x="1266" y="151"/>
                              </a:lnTo>
                              <a:cubicBezTo>
                                <a:pt x="1270" y="151"/>
                                <a:pt x="1273" y="155"/>
                                <a:pt x="1273" y="160"/>
                              </a:cubicBezTo>
                              <a:cubicBezTo>
                                <a:pt x="1272" y="164"/>
                                <a:pt x="1268" y="167"/>
                                <a:pt x="1264" y="167"/>
                              </a:cubicBezTo>
                              <a:lnTo>
                                <a:pt x="1153" y="153"/>
                              </a:lnTo>
                              <a:cubicBezTo>
                                <a:pt x="1148" y="153"/>
                                <a:pt x="1145" y="149"/>
                                <a:pt x="1146" y="144"/>
                              </a:cubicBezTo>
                              <a:cubicBezTo>
                                <a:pt x="1146" y="140"/>
                                <a:pt x="1150" y="137"/>
                                <a:pt x="1154" y="137"/>
                              </a:cubicBezTo>
                              <a:close/>
                              <a:moveTo>
                                <a:pt x="1465" y="175"/>
                              </a:moveTo>
                              <a:lnTo>
                                <a:pt x="1576" y="188"/>
                              </a:lnTo>
                              <a:cubicBezTo>
                                <a:pt x="1581" y="188"/>
                                <a:pt x="1584" y="192"/>
                                <a:pt x="1583" y="197"/>
                              </a:cubicBezTo>
                              <a:cubicBezTo>
                                <a:pt x="1583" y="201"/>
                                <a:pt x="1579" y="204"/>
                                <a:pt x="1574" y="204"/>
                              </a:cubicBezTo>
                              <a:lnTo>
                                <a:pt x="1463" y="190"/>
                              </a:lnTo>
                              <a:cubicBezTo>
                                <a:pt x="1459" y="190"/>
                                <a:pt x="1456" y="186"/>
                                <a:pt x="1456" y="182"/>
                              </a:cubicBezTo>
                              <a:cubicBezTo>
                                <a:pt x="1457" y="177"/>
                                <a:pt x="1461" y="174"/>
                                <a:pt x="1465" y="175"/>
                              </a:cubicBezTo>
                              <a:close/>
                              <a:moveTo>
                                <a:pt x="1656" y="197"/>
                              </a:moveTo>
                              <a:lnTo>
                                <a:pt x="1767" y="211"/>
                              </a:lnTo>
                              <a:cubicBezTo>
                                <a:pt x="1772" y="211"/>
                                <a:pt x="1775" y="215"/>
                                <a:pt x="1774" y="220"/>
                              </a:cubicBezTo>
                              <a:cubicBezTo>
                                <a:pt x="1774" y="224"/>
                                <a:pt x="1770" y="227"/>
                                <a:pt x="1765" y="227"/>
                              </a:cubicBezTo>
                              <a:lnTo>
                                <a:pt x="1654" y="213"/>
                              </a:lnTo>
                              <a:cubicBezTo>
                                <a:pt x="1650" y="213"/>
                                <a:pt x="1646" y="209"/>
                                <a:pt x="1647" y="204"/>
                              </a:cubicBezTo>
                              <a:cubicBezTo>
                                <a:pt x="1647" y="200"/>
                                <a:pt x="1651" y="197"/>
                                <a:pt x="1656" y="197"/>
                              </a:cubicBezTo>
                              <a:close/>
                              <a:moveTo>
                                <a:pt x="1847" y="220"/>
                              </a:moveTo>
                              <a:lnTo>
                                <a:pt x="1958" y="233"/>
                              </a:lnTo>
                              <a:cubicBezTo>
                                <a:pt x="1962" y="234"/>
                                <a:pt x="1965" y="238"/>
                                <a:pt x="1965" y="242"/>
                              </a:cubicBezTo>
                              <a:cubicBezTo>
                                <a:pt x="1964" y="247"/>
                                <a:pt x="1960" y="250"/>
                                <a:pt x="1956" y="249"/>
                              </a:cubicBezTo>
                              <a:lnTo>
                                <a:pt x="1845" y="236"/>
                              </a:lnTo>
                              <a:cubicBezTo>
                                <a:pt x="1840" y="236"/>
                                <a:pt x="1837" y="232"/>
                                <a:pt x="1838" y="227"/>
                              </a:cubicBezTo>
                              <a:cubicBezTo>
                                <a:pt x="1838" y="223"/>
                                <a:pt x="1842" y="220"/>
                                <a:pt x="1847" y="220"/>
                              </a:cubicBezTo>
                              <a:close/>
                              <a:moveTo>
                                <a:pt x="2037" y="243"/>
                              </a:moveTo>
                              <a:lnTo>
                                <a:pt x="2149" y="256"/>
                              </a:lnTo>
                              <a:cubicBezTo>
                                <a:pt x="2153" y="257"/>
                                <a:pt x="2156" y="261"/>
                                <a:pt x="2156" y="265"/>
                              </a:cubicBezTo>
                              <a:cubicBezTo>
                                <a:pt x="2155" y="270"/>
                                <a:pt x="2151" y="273"/>
                                <a:pt x="2147" y="272"/>
                              </a:cubicBezTo>
                              <a:lnTo>
                                <a:pt x="2036" y="259"/>
                              </a:lnTo>
                              <a:cubicBezTo>
                                <a:pt x="2031" y="258"/>
                                <a:pt x="2028" y="254"/>
                                <a:pt x="2029" y="250"/>
                              </a:cubicBezTo>
                              <a:cubicBezTo>
                                <a:pt x="2029" y="246"/>
                                <a:pt x="2033" y="242"/>
                                <a:pt x="2037" y="24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F7F7F"/>
                        </a:solidFill>
                        <a:ln w="0" cap="flat">
                          <a:solidFill>
                            <a:srgbClr val="7F7F7F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algn="ctr"/>
                          <a:endParaRPr lang="fr-CA"/>
                        </a:p>
                      </p:txBody>
                    </p:sp>
                    <p:sp>
                      <p:nvSpPr>
                        <p:cNvPr id="117" name="Freeform 114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3441742" y="4701638"/>
                          <a:ext cx="901918" cy="1452342"/>
                        </a:xfrm>
                        <a:custGeom>
                          <a:avLst/>
                          <a:gdLst>
                            <a:gd name="T0" fmla="*/ 81 w 2207"/>
                            <a:gd name="T1" fmla="*/ 106 h 2944"/>
                            <a:gd name="T2" fmla="*/ 5 w 2207"/>
                            <a:gd name="T3" fmla="*/ 3 h 2944"/>
                            <a:gd name="T4" fmla="*/ 198 w 2207"/>
                            <a:gd name="T5" fmla="*/ 248 h 2944"/>
                            <a:gd name="T6" fmla="*/ 118 w 2207"/>
                            <a:gd name="T7" fmla="*/ 168 h 2944"/>
                            <a:gd name="T8" fmla="*/ 131 w 2207"/>
                            <a:gd name="T9" fmla="*/ 159 h 2944"/>
                            <a:gd name="T10" fmla="*/ 312 w 2207"/>
                            <a:gd name="T11" fmla="*/ 413 h 2944"/>
                            <a:gd name="T12" fmla="*/ 233 w 2207"/>
                            <a:gd name="T13" fmla="*/ 322 h 2944"/>
                            <a:gd name="T14" fmla="*/ 361 w 2207"/>
                            <a:gd name="T15" fmla="*/ 466 h 2944"/>
                            <a:gd name="T16" fmla="*/ 416 w 2207"/>
                            <a:gd name="T17" fmla="*/ 566 h 2944"/>
                            <a:gd name="T18" fmla="*/ 361 w 2207"/>
                            <a:gd name="T19" fmla="*/ 466 h 2944"/>
                            <a:gd name="T20" fmla="*/ 542 w 2207"/>
                            <a:gd name="T21" fmla="*/ 721 h 2944"/>
                            <a:gd name="T22" fmla="*/ 465 w 2207"/>
                            <a:gd name="T23" fmla="*/ 619 h 2944"/>
                            <a:gd name="T24" fmla="*/ 659 w 2207"/>
                            <a:gd name="T25" fmla="*/ 864 h 2944"/>
                            <a:gd name="T26" fmla="*/ 579 w 2207"/>
                            <a:gd name="T27" fmla="*/ 784 h 2944"/>
                            <a:gd name="T28" fmla="*/ 707 w 2207"/>
                            <a:gd name="T29" fmla="*/ 928 h 2944"/>
                            <a:gd name="T30" fmla="*/ 761 w 2207"/>
                            <a:gd name="T31" fmla="*/ 1027 h 2944"/>
                            <a:gd name="T32" fmla="*/ 707 w 2207"/>
                            <a:gd name="T33" fmla="*/ 928 h 2944"/>
                            <a:gd name="T34" fmla="*/ 887 w 2207"/>
                            <a:gd name="T35" fmla="*/ 1183 h 2944"/>
                            <a:gd name="T36" fmla="*/ 810 w 2207"/>
                            <a:gd name="T37" fmla="*/ 1080 h 2944"/>
                            <a:gd name="T38" fmla="*/ 1004 w 2207"/>
                            <a:gd name="T39" fmla="*/ 1326 h 2944"/>
                            <a:gd name="T40" fmla="*/ 924 w 2207"/>
                            <a:gd name="T41" fmla="*/ 1245 h 2944"/>
                            <a:gd name="T42" fmla="*/ 1052 w 2207"/>
                            <a:gd name="T43" fmla="*/ 1390 h 2944"/>
                            <a:gd name="T44" fmla="*/ 1106 w 2207"/>
                            <a:gd name="T45" fmla="*/ 1489 h 2944"/>
                            <a:gd name="T46" fmla="*/ 1052 w 2207"/>
                            <a:gd name="T47" fmla="*/ 1390 h 2944"/>
                            <a:gd name="T48" fmla="*/ 1233 w 2207"/>
                            <a:gd name="T49" fmla="*/ 1645 h 2944"/>
                            <a:gd name="T50" fmla="*/ 1156 w 2207"/>
                            <a:gd name="T51" fmla="*/ 1542 h 2944"/>
                            <a:gd name="T52" fmla="*/ 1349 w 2207"/>
                            <a:gd name="T53" fmla="*/ 1787 h 2944"/>
                            <a:gd name="T54" fmla="*/ 1269 w 2207"/>
                            <a:gd name="T55" fmla="*/ 1707 h 2944"/>
                            <a:gd name="T56" fmla="*/ 1446 w 2207"/>
                            <a:gd name="T57" fmla="*/ 1917 h 2944"/>
                            <a:gd name="T58" fmla="*/ 1501 w 2207"/>
                            <a:gd name="T59" fmla="*/ 2016 h 2944"/>
                            <a:gd name="T60" fmla="*/ 1446 w 2207"/>
                            <a:gd name="T61" fmla="*/ 1917 h 2944"/>
                            <a:gd name="T62" fmla="*/ 1627 w 2207"/>
                            <a:gd name="T63" fmla="*/ 2172 h 2944"/>
                            <a:gd name="T64" fmla="*/ 1550 w 2207"/>
                            <a:gd name="T65" fmla="*/ 2069 h 2944"/>
                            <a:gd name="T66" fmla="*/ 1744 w 2207"/>
                            <a:gd name="T67" fmla="*/ 2315 h 2944"/>
                            <a:gd name="T68" fmla="*/ 1664 w 2207"/>
                            <a:gd name="T69" fmla="*/ 2234 h 2944"/>
                            <a:gd name="T70" fmla="*/ 1792 w 2207"/>
                            <a:gd name="T71" fmla="*/ 2379 h 2944"/>
                            <a:gd name="T72" fmla="*/ 1846 w 2207"/>
                            <a:gd name="T73" fmla="*/ 2478 h 2944"/>
                            <a:gd name="T74" fmla="*/ 1792 w 2207"/>
                            <a:gd name="T75" fmla="*/ 2379 h 2944"/>
                            <a:gd name="T76" fmla="*/ 1972 w 2207"/>
                            <a:gd name="T77" fmla="*/ 2634 h 2944"/>
                            <a:gd name="T78" fmla="*/ 1895 w 2207"/>
                            <a:gd name="T79" fmla="*/ 2531 h 2944"/>
                            <a:gd name="T80" fmla="*/ 2089 w 2207"/>
                            <a:gd name="T81" fmla="*/ 2776 h 2944"/>
                            <a:gd name="T82" fmla="*/ 2009 w 2207"/>
                            <a:gd name="T83" fmla="*/ 2696 h 2944"/>
                            <a:gd name="T84" fmla="*/ 2137 w 2207"/>
                            <a:gd name="T85" fmla="*/ 2840 h 2944"/>
                            <a:gd name="T86" fmla="*/ 2191 w 2207"/>
                            <a:gd name="T87" fmla="*/ 2940 h 2944"/>
                            <a:gd name="T88" fmla="*/ 2137 w 2207"/>
                            <a:gd name="T89" fmla="*/ 2840 h 294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</a:cxnLst>
                          <a:rect l="0" t="0" r="r" b="b"/>
                          <a:pathLst>
                            <a:path w="2207" h="2944">
                              <a:moveTo>
                                <a:pt x="16" y="5"/>
                              </a:moveTo>
                              <a:lnTo>
                                <a:pt x="83" y="94"/>
                              </a:lnTo>
                              <a:cubicBezTo>
                                <a:pt x="86" y="98"/>
                                <a:pt x="85" y="103"/>
                                <a:pt x="81" y="106"/>
                              </a:cubicBezTo>
                              <a:cubicBezTo>
                                <a:pt x="78" y="108"/>
                                <a:pt x="73" y="108"/>
                                <a:pt x="70" y="104"/>
                              </a:cubicBezTo>
                              <a:lnTo>
                                <a:pt x="3" y="14"/>
                              </a:lnTo>
                              <a:cubicBezTo>
                                <a:pt x="0" y="11"/>
                                <a:pt x="1" y="6"/>
                                <a:pt x="5" y="3"/>
                              </a:cubicBezTo>
                              <a:cubicBezTo>
                                <a:pt x="8" y="0"/>
                                <a:pt x="13" y="1"/>
                                <a:pt x="16" y="5"/>
                              </a:cubicBezTo>
                              <a:close/>
                              <a:moveTo>
                                <a:pt x="131" y="159"/>
                              </a:moveTo>
                              <a:lnTo>
                                <a:pt x="198" y="248"/>
                              </a:lnTo>
                              <a:cubicBezTo>
                                <a:pt x="201" y="252"/>
                                <a:pt x="200" y="257"/>
                                <a:pt x="197" y="260"/>
                              </a:cubicBezTo>
                              <a:cubicBezTo>
                                <a:pt x="193" y="262"/>
                                <a:pt x="188" y="261"/>
                                <a:pt x="185" y="258"/>
                              </a:cubicBezTo>
                              <a:lnTo>
                                <a:pt x="118" y="168"/>
                              </a:lnTo>
                              <a:lnTo>
                                <a:pt x="118" y="168"/>
                              </a:lnTo>
                              <a:cubicBezTo>
                                <a:pt x="116" y="165"/>
                                <a:pt x="116" y="160"/>
                                <a:pt x="120" y="157"/>
                              </a:cubicBezTo>
                              <a:cubicBezTo>
                                <a:pt x="123" y="154"/>
                                <a:pt x="128" y="155"/>
                                <a:pt x="131" y="159"/>
                              </a:cubicBezTo>
                              <a:close/>
                              <a:moveTo>
                                <a:pt x="246" y="312"/>
                              </a:moveTo>
                              <a:lnTo>
                                <a:pt x="313" y="402"/>
                              </a:lnTo>
                              <a:cubicBezTo>
                                <a:pt x="316" y="406"/>
                                <a:pt x="315" y="411"/>
                                <a:pt x="312" y="413"/>
                              </a:cubicBezTo>
                              <a:cubicBezTo>
                                <a:pt x="308" y="416"/>
                                <a:pt x="303" y="415"/>
                                <a:pt x="300" y="412"/>
                              </a:cubicBezTo>
                              <a:lnTo>
                                <a:pt x="300" y="412"/>
                              </a:lnTo>
                              <a:lnTo>
                                <a:pt x="233" y="322"/>
                              </a:lnTo>
                              <a:cubicBezTo>
                                <a:pt x="231" y="319"/>
                                <a:pt x="231" y="314"/>
                                <a:pt x="235" y="311"/>
                              </a:cubicBezTo>
                              <a:cubicBezTo>
                                <a:pt x="238" y="308"/>
                                <a:pt x="243" y="309"/>
                                <a:pt x="246" y="312"/>
                              </a:cubicBezTo>
                              <a:close/>
                              <a:moveTo>
                                <a:pt x="361" y="466"/>
                              </a:moveTo>
                              <a:lnTo>
                                <a:pt x="428" y="556"/>
                              </a:lnTo>
                              <a:cubicBezTo>
                                <a:pt x="431" y="560"/>
                                <a:pt x="430" y="565"/>
                                <a:pt x="427" y="567"/>
                              </a:cubicBezTo>
                              <a:cubicBezTo>
                                <a:pt x="423" y="570"/>
                                <a:pt x="418" y="569"/>
                                <a:pt x="416" y="566"/>
                              </a:cubicBezTo>
                              <a:lnTo>
                                <a:pt x="348" y="476"/>
                              </a:lnTo>
                              <a:cubicBezTo>
                                <a:pt x="346" y="472"/>
                                <a:pt x="346" y="467"/>
                                <a:pt x="350" y="465"/>
                              </a:cubicBezTo>
                              <a:cubicBezTo>
                                <a:pt x="354" y="462"/>
                                <a:pt x="359" y="463"/>
                                <a:pt x="361" y="466"/>
                              </a:cubicBezTo>
                              <a:close/>
                              <a:moveTo>
                                <a:pt x="476" y="620"/>
                              </a:moveTo>
                              <a:lnTo>
                                <a:pt x="543" y="710"/>
                              </a:lnTo>
                              <a:cubicBezTo>
                                <a:pt x="546" y="714"/>
                                <a:pt x="545" y="719"/>
                                <a:pt x="542" y="721"/>
                              </a:cubicBezTo>
                              <a:cubicBezTo>
                                <a:pt x="538" y="724"/>
                                <a:pt x="533" y="723"/>
                                <a:pt x="531" y="720"/>
                              </a:cubicBezTo>
                              <a:lnTo>
                                <a:pt x="464" y="630"/>
                              </a:lnTo>
                              <a:cubicBezTo>
                                <a:pt x="461" y="626"/>
                                <a:pt x="462" y="621"/>
                                <a:pt x="465" y="619"/>
                              </a:cubicBezTo>
                              <a:cubicBezTo>
                                <a:pt x="469" y="616"/>
                                <a:pt x="474" y="617"/>
                                <a:pt x="476" y="620"/>
                              </a:cubicBezTo>
                              <a:close/>
                              <a:moveTo>
                                <a:pt x="591" y="774"/>
                              </a:moveTo>
                              <a:lnTo>
                                <a:pt x="659" y="864"/>
                              </a:lnTo>
                              <a:cubicBezTo>
                                <a:pt x="661" y="868"/>
                                <a:pt x="661" y="873"/>
                                <a:pt x="657" y="875"/>
                              </a:cubicBezTo>
                              <a:cubicBezTo>
                                <a:pt x="653" y="878"/>
                                <a:pt x="648" y="877"/>
                                <a:pt x="646" y="874"/>
                              </a:cubicBezTo>
                              <a:lnTo>
                                <a:pt x="579" y="784"/>
                              </a:lnTo>
                              <a:cubicBezTo>
                                <a:pt x="576" y="780"/>
                                <a:pt x="577" y="775"/>
                                <a:pt x="580" y="773"/>
                              </a:cubicBezTo>
                              <a:cubicBezTo>
                                <a:pt x="584" y="770"/>
                                <a:pt x="589" y="771"/>
                                <a:pt x="591" y="774"/>
                              </a:cubicBezTo>
                              <a:close/>
                              <a:moveTo>
                                <a:pt x="707" y="928"/>
                              </a:moveTo>
                              <a:lnTo>
                                <a:pt x="774" y="1018"/>
                              </a:lnTo>
                              <a:cubicBezTo>
                                <a:pt x="776" y="1021"/>
                                <a:pt x="776" y="1026"/>
                                <a:pt x="772" y="1029"/>
                              </a:cubicBezTo>
                              <a:cubicBezTo>
                                <a:pt x="769" y="1032"/>
                                <a:pt x="764" y="1031"/>
                                <a:pt x="761" y="1027"/>
                              </a:cubicBezTo>
                              <a:lnTo>
                                <a:pt x="694" y="938"/>
                              </a:lnTo>
                              <a:cubicBezTo>
                                <a:pt x="691" y="934"/>
                                <a:pt x="692" y="929"/>
                                <a:pt x="695" y="926"/>
                              </a:cubicBezTo>
                              <a:cubicBezTo>
                                <a:pt x="699" y="924"/>
                                <a:pt x="704" y="925"/>
                                <a:pt x="707" y="928"/>
                              </a:cubicBezTo>
                              <a:close/>
                              <a:moveTo>
                                <a:pt x="822" y="1082"/>
                              </a:moveTo>
                              <a:lnTo>
                                <a:pt x="889" y="1172"/>
                              </a:lnTo>
                              <a:cubicBezTo>
                                <a:pt x="891" y="1175"/>
                                <a:pt x="891" y="1180"/>
                                <a:pt x="887" y="1183"/>
                              </a:cubicBezTo>
                              <a:cubicBezTo>
                                <a:pt x="884" y="1186"/>
                                <a:pt x="879" y="1185"/>
                                <a:pt x="876" y="1181"/>
                              </a:cubicBezTo>
                              <a:lnTo>
                                <a:pt x="809" y="1092"/>
                              </a:lnTo>
                              <a:cubicBezTo>
                                <a:pt x="806" y="1088"/>
                                <a:pt x="807" y="1083"/>
                                <a:pt x="810" y="1080"/>
                              </a:cubicBezTo>
                              <a:cubicBezTo>
                                <a:pt x="814" y="1078"/>
                                <a:pt x="819" y="1078"/>
                                <a:pt x="822" y="1082"/>
                              </a:cubicBezTo>
                              <a:close/>
                              <a:moveTo>
                                <a:pt x="937" y="1236"/>
                              </a:moveTo>
                              <a:lnTo>
                                <a:pt x="1004" y="1326"/>
                              </a:lnTo>
                              <a:cubicBezTo>
                                <a:pt x="1007" y="1329"/>
                                <a:pt x="1006" y="1334"/>
                                <a:pt x="1002" y="1337"/>
                              </a:cubicBezTo>
                              <a:cubicBezTo>
                                <a:pt x="999" y="1340"/>
                                <a:pt x="994" y="1339"/>
                                <a:pt x="991" y="1335"/>
                              </a:cubicBezTo>
                              <a:lnTo>
                                <a:pt x="924" y="1245"/>
                              </a:lnTo>
                              <a:cubicBezTo>
                                <a:pt x="921" y="1242"/>
                                <a:pt x="922" y="1237"/>
                                <a:pt x="926" y="1234"/>
                              </a:cubicBezTo>
                              <a:cubicBezTo>
                                <a:pt x="929" y="1232"/>
                                <a:pt x="934" y="1232"/>
                                <a:pt x="937" y="1236"/>
                              </a:cubicBezTo>
                              <a:close/>
                              <a:moveTo>
                                <a:pt x="1052" y="1390"/>
                              </a:moveTo>
                              <a:lnTo>
                                <a:pt x="1119" y="1480"/>
                              </a:lnTo>
                              <a:cubicBezTo>
                                <a:pt x="1122" y="1483"/>
                                <a:pt x="1121" y="1488"/>
                                <a:pt x="1117" y="1491"/>
                              </a:cubicBezTo>
                              <a:cubicBezTo>
                                <a:pt x="1114" y="1493"/>
                                <a:pt x="1109" y="1493"/>
                                <a:pt x="1106" y="1489"/>
                              </a:cubicBezTo>
                              <a:lnTo>
                                <a:pt x="1039" y="1399"/>
                              </a:lnTo>
                              <a:cubicBezTo>
                                <a:pt x="1036" y="1396"/>
                                <a:pt x="1037" y="1391"/>
                                <a:pt x="1041" y="1388"/>
                              </a:cubicBezTo>
                              <a:cubicBezTo>
                                <a:pt x="1044" y="1386"/>
                                <a:pt x="1049" y="1386"/>
                                <a:pt x="1052" y="1390"/>
                              </a:cubicBezTo>
                              <a:close/>
                              <a:moveTo>
                                <a:pt x="1167" y="1544"/>
                              </a:moveTo>
                              <a:lnTo>
                                <a:pt x="1234" y="1633"/>
                              </a:lnTo>
                              <a:cubicBezTo>
                                <a:pt x="1237" y="1637"/>
                                <a:pt x="1236" y="1642"/>
                                <a:pt x="1233" y="1645"/>
                              </a:cubicBezTo>
                              <a:cubicBezTo>
                                <a:pt x="1229" y="1647"/>
                                <a:pt x="1224" y="1647"/>
                                <a:pt x="1221" y="1643"/>
                              </a:cubicBezTo>
                              <a:lnTo>
                                <a:pt x="1154" y="1553"/>
                              </a:lnTo>
                              <a:cubicBezTo>
                                <a:pt x="1152" y="1550"/>
                                <a:pt x="1152" y="1545"/>
                                <a:pt x="1156" y="1542"/>
                              </a:cubicBezTo>
                              <a:cubicBezTo>
                                <a:pt x="1159" y="1539"/>
                                <a:pt x="1164" y="1540"/>
                                <a:pt x="1167" y="1544"/>
                              </a:cubicBezTo>
                              <a:close/>
                              <a:moveTo>
                                <a:pt x="1282" y="1698"/>
                              </a:moveTo>
                              <a:lnTo>
                                <a:pt x="1349" y="1787"/>
                              </a:lnTo>
                              <a:cubicBezTo>
                                <a:pt x="1352" y="1791"/>
                                <a:pt x="1351" y="1796"/>
                                <a:pt x="1348" y="1799"/>
                              </a:cubicBezTo>
                              <a:cubicBezTo>
                                <a:pt x="1344" y="1801"/>
                                <a:pt x="1339" y="1801"/>
                                <a:pt x="1336" y="1797"/>
                              </a:cubicBezTo>
                              <a:lnTo>
                                <a:pt x="1269" y="1707"/>
                              </a:lnTo>
                              <a:cubicBezTo>
                                <a:pt x="1267" y="1704"/>
                                <a:pt x="1267" y="1699"/>
                                <a:pt x="1271" y="1696"/>
                              </a:cubicBezTo>
                              <a:cubicBezTo>
                                <a:pt x="1274" y="1693"/>
                                <a:pt x="1279" y="1694"/>
                                <a:pt x="1282" y="1698"/>
                              </a:cubicBezTo>
                              <a:close/>
                              <a:moveTo>
                                <a:pt x="1446" y="1917"/>
                              </a:moveTo>
                              <a:lnTo>
                                <a:pt x="1513" y="2007"/>
                              </a:lnTo>
                              <a:cubicBezTo>
                                <a:pt x="1516" y="2010"/>
                                <a:pt x="1515" y="2015"/>
                                <a:pt x="1512" y="2018"/>
                              </a:cubicBezTo>
                              <a:cubicBezTo>
                                <a:pt x="1508" y="2021"/>
                                <a:pt x="1503" y="2020"/>
                                <a:pt x="1501" y="2016"/>
                              </a:cubicBezTo>
                              <a:lnTo>
                                <a:pt x="1433" y="1927"/>
                              </a:lnTo>
                              <a:cubicBezTo>
                                <a:pt x="1431" y="1923"/>
                                <a:pt x="1431" y="1918"/>
                                <a:pt x="1435" y="1915"/>
                              </a:cubicBezTo>
                              <a:cubicBezTo>
                                <a:pt x="1439" y="1913"/>
                                <a:pt x="1444" y="1913"/>
                                <a:pt x="1446" y="1917"/>
                              </a:cubicBezTo>
                              <a:close/>
                              <a:moveTo>
                                <a:pt x="1561" y="2071"/>
                              </a:moveTo>
                              <a:lnTo>
                                <a:pt x="1628" y="2161"/>
                              </a:lnTo>
                              <a:cubicBezTo>
                                <a:pt x="1631" y="2164"/>
                                <a:pt x="1630" y="2169"/>
                                <a:pt x="1627" y="2172"/>
                              </a:cubicBezTo>
                              <a:cubicBezTo>
                                <a:pt x="1623" y="2175"/>
                                <a:pt x="1618" y="2174"/>
                                <a:pt x="1616" y="2170"/>
                              </a:cubicBezTo>
                              <a:lnTo>
                                <a:pt x="1549" y="2080"/>
                              </a:lnTo>
                              <a:cubicBezTo>
                                <a:pt x="1546" y="2077"/>
                                <a:pt x="1547" y="2072"/>
                                <a:pt x="1550" y="2069"/>
                              </a:cubicBezTo>
                              <a:cubicBezTo>
                                <a:pt x="1554" y="2067"/>
                                <a:pt x="1559" y="2067"/>
                                <a:pt x="1561" y="2071"/>
                              </a:cubicBezTo>
                              <a:close/>
                              <a:moveTo>
                                <a:pt x="1676" y="2225"/>
                              </a:moveTo>
                              <a:lnTo>
                                <a:pt x="1744" y="2315"/>
                              </a:lnTo>
                              <a:cubicBezTo>
                                <a:pt x="1746" y="2318"/>
                                <a:pt x="1746" y="2323"/>
                                <a:pt x="1742" y="2326"/>
                              </a:cubicBezTo>
                              <a:cubicBezTo>
                                <a:pt x="1738" y="2328"/>
                                <a:pt x="1733" y="2328"/>
                                <a:pt x="1731" y="2324"/>
                              </a:cubicBezTo>
                              <a:lnTo>
                                <a:pt x="1664" y="2234"/>
                              </a:lnTo>
                              <a:cubicBezTo>
                                <a:pt x="1661" y="2231"/>
                                <a:pt x="1662" y="2226"/>
                                <a:pt x="1665" y="2223"/>
                              </a:cubicBezTo>
                              <a:cubicBezTo>
                                <a:pt x="1669" y="2221"/>
                                <a:pt x="1674" y="2221"/>
                                <a:pt x="1676" y="2225"/>
                              </a:cubicBezTo>
                              <a:close/>
                              <a:moveTo>
                                <a:pt x="1792" y="2379"/>
                              </a:moveTo>
                              <a:lnTo>
                                <a:pt x="1859" y="2468"/>
                              </a:lnTo>
                              <a:cubicBezTo>
                                <a:pt x="1861" y="2472"/>
                                <a:pt x="1861" y="2477"/>
                                <a:pt x="1857" y="2480"/>
                              </a:cubicBezTo>
                              <a:cubicBezTo>
                                <a:pt x="1854" y="2482"/>
                                <a:pt x="1849" y="2482"/>
                                <a:pt x="1846" y="2478"/>
                              </a:cubicBezTo>
                              <a:lnTo>
                                <a:pt x="1779" y="2388"/>
                              </a:lnTo>
                              <a:cubicBezTo>
                                <a:pt x="1776" y="2385"/>
                                <a:pt x="1777" y="2380"/>
                                <a:pt x="1780" y="2377"/>
                              </a:cubicBezTo>
                              <a:cubicBezTo>
                                <a:pt x="1784" y="2374"/>
                                <a:pt x="1789" y="2375"/>
                                <a:pt x="1792" y="2379"/>
                              </a:cubicBezTo>
                              <a:close/>
                              <a:moveTo>
                                <a:pt x="1907" y="2533"/>
                              </a:moveTo>
                              <a:lnTo>
                                <a:pt x="1974" y="2622"/>
                              </a:lnTo>
                              <a:cubicBezTo>
                                <a:pt x="1976" y="2626"/>
                                <a:pt x="1976" y="2631"/>
                                <a:pt x="1972" y="2634"/>
                              </a:cubicBezTo>
                              <a:cubicBezTo>
                                <a:pt x="1969" y="2636"/>
                                <a:pt x="1964" y="2635"/>
                                <a:pt x="1961" y="2632"/>
                              </a:cubicBezTo>
                              <a:lnTo>
                                <a:pt x="1894" y="2542"/>
                              </a:lnTo>
                              <a:cubicBezTo>
                                <a:pt x="1891" y="2539"/>
                                <a:pt x="1892" y="2534"/>
                                <a:pt x="1895" y="2531"/>
                              </a:cubicBezTo>
                              <a:cubicBezTo>
                                <a:pt x="1899" y="2528"/>
                                <a:pt x="1904" y="2529"/>
                                <a:pt x="1907" y="2533"/>
                              </a:cubicBezTo>
                              <a:close/>
                              <a:moveTo>
                                <a:pt x="2022" y="2686"/>
                              </a:moveTo>
                              <a:lnTo>
                                <a:pt x="2089" y="2776"/>
                              </a:lnTo>
                              <a:cubicBezTo>
                                <a:pt x="2092" y="2780"/>
                                <a:pt x="2091" y="2785"/>
                                <a:pt x="2087" y="2787"/>
                              </a:cubicBezTo>
                              <a:cubicBezTo>
                                <a:pt x="2084" y="2790"/>
                                <a:pt x="2079" y="2789"/>
                                <a:pt x="2076" y="2786"/>
                              </a:cubicBezTo>
                              <a:lnTo>
                                <a:pt x="2009" y="2696"/>
                              </a:lnTo>
                              <a:cubicBezTo>
                                <a:pt x="2006" y="2693"/>
                                <a:pt x="2007" y="2688"/>
                                <a:pt x="2011" y="2685"/>
                              </a:cubicBezTo>
                              <a:cubicBezTo>
                                <a:pt x="2014" y="2682"/>
                                <a:pt x="2019" y="2683"/>
                                <a:pt x="2022" y="2686"/>
                              </a:cubicBezTo>
                              <a:close/>
                              <a:moveTo>
                                <a:pt x="2137" y="2840"/>
                              </a:moveTo>
                              <a:lnTo>
                                <a:pt x="2204" y="2930"/>
                              </a:lnTo>
                              <a:cubicBezTo>
                                <a:pt x="2207" y="2934"/>
                                <a:pt x="2206" y="2939"/>
                                <a:pt x="2202" y="2941"/>
                              </a:cubicBezTo>
                              <a:cubicBezTo>
                                <a:pt x="2199" y="2944"/>
                                <a:pt x="2194" y="2943"/>
                                <a:pt x="2191" y="2940"/>
                              </a:cubicBezTo>
                              <a:lnTo>
                                <a:pt x="2124" y="2850"/>
                              </a:lnTo>
                              <a:cubicBezTo>
                                <a:pt x="2121" y="2846"/>
                                <a:pt x="2122" y="2841"/>
                                <a:pt x="2126" y="2839"/>
                              </a:cubicBezTo>
                              <a:cubicBezTo>
                                <a:pt x="2129" y="2836"/>
                                <a:pt x="2134" y="2837"/>
                                <a:pt x="2137" y="284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F7F7F"/>
                        </a:solidFill>
                        <a:ln w="0" cap="flat">
                          <a:solidFill>
                            <a:srgbClr val="7F7F7F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algn="ctr"/>
                          <a:endParaRPr lang="fr-CA"/>
                        </a:p>
                      </p:txBody>
                    </p:sp>
                    <p:sp>
                      <p:nvSpPr>
                        <p:cNvPr id="118" name="Freeform 115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3449447" y="3085633"/>
                          <a:ext cx="625344" cy="116447"/>
                        </a:xfrm>
                        <a:custGeom>
                          <a:avLst/>
                          <a:gdLst>
                            <a:gd name="T0" fmla="*/ 121 w 1408"/>
                            <a:gd name="T1" fmla="*/ 0 h 256"/>
                            <a:gd name="T2" fmla="*/ 121 w 1408"/>
                            <a:gd name="T3" fmla="*/ 16 h 256"/>
                            <a:gd name="T4" fmla="*/ 0 w 1408"/>
                            <a:gd name="T5" fmla="*/ 8 h 256"/>
                            <a:gd name="T6" fmla="*/ 201 w 1408"/>
                            <a:gd name="T7" fmla="*/ 0 h 256"/>
                            <a:gd name="T8" fmla="*/ 321 w 1408"/>
                            <a:gd name="T9" fmla="*/ 8 h 256"/>
                            <a:gd name="T10" fmla="*/ 201 w 1408"/>
                            <a:gd name="T11" fmla="*/ 16 h 256"/>
                            <a:gd name="T12" fmla="*/ 201 w 1408"/>
                            <a:gd name="T13" fmla="*/ 0 h 256"/>
                            <a:gd name="T14" fmla="*/ 505 w 1408"/>
                            <a:gd name="T15" fmla="*/ 0 h 256"/>
                            <a:gd name="T16" fmla="*/ 505 w 1408"/>
                            <a:gd name="T17" fmla="*/ 16 h 256"/>
                            <a:gd name="T18" fmla="*/ 385 w 1408"/>
                            <a:gd name="T19" fmla="*/ 8 h 256"/>
                            <a:gd name="T20" fmla="*/ 585 w 1408"/>
                            <a:gd name="T21" fmla="*/ 0 h 256"/>
                            <a:gd name="T22" fmla="*/ 705 w 1408"/>
                            <a:gd name="T23" fmla="*/ 8 h 256"/>
                            <a:gd name="T24" fmla="*/ 585 w 1408"/>
                            <a:gd name="T25" fmla="*/ 16 h 256"/>
                            <a:gd name="T26" fmla="*/ 585 w 1408"/>
                            <a:gd name="T27" fmla="*/ 0 h 256"/>
                            <a:gd name="T28" fmla="*/ 889 w 1408"/>
                            <a:gd name="T29" fmla="*/ 0 h 256"/>
                            <a:gd name="T30" fmla="*/ 889 w 1408"/>
                            <a:gd name="T31" fmla="*/ 16 h 256"/>
                            <a:gd name="T32" fmla="*/ 769 w 1408"/>
                            <a:gd name="T33" fmla="*/ 8 h 256"/>
                            <a:gd name="T34" fmla="*/ 969 w 1408"/>
                            <a:gd name="T35" fmla="*/ 0 h 256"/>
                            <a:gd name="T36" fmla="*/ 1090 w 1408"/>
                            <a:gd name="T37" fmla="*/ 8 h 256"/>
                            <a:gd name="T38" fmla="*/ 969 w 1408"/>
                            <a:gd name="T39" fmla="*/ 16 h 256"/>
                            <a:gd name="T40" fmla="*/ 969 w 1408"/>
                            <a:gd name="T41" fmla="*/ 0 h 256"/>
                            <a:gd name="T42" fmla="*/ 1274 w 1408"/>
                            <a:gd name="T43" fmla="*/ 0 h 256"/>
                            <a:gd name="T44" fmla="*/ 1274 w 1408"/>
                            <a:gd name="T45" fmla="*/ 16 h 256"/>
                            <a:gd name="T46" fmla="*/ 1154 w 1408"/>
                            <a:gd name="T47" fmla="*/ 8 h 256"/>
                            <a:gd name="T48" fmla="*/ 1354 w 1408"/>
                            <a:gd name="T49" fmla="*/ 0 h 256"/>
                            <a:gd name="T50" fmla="*/ 1408 w 1408"/>
                            <a:gd name="T51" fmla="*/ 8 h 256"/>
                            <a:gd name="T52" fmla="*/ 1400 w 1408"/>
                            <a:gd name="T53" fmla="*/ 82 h 256"/>
                            <a:gd name="T54" fmla="*/ 1392 w 1408"/>
                            <a:gd name="T55" fmla="*/ 8 h 256"/>
                            <a:gd name="T56" fmla="*/ 1354 w 1408"/>
                            <a:gd name="T57" fmla="*/ 16 h 256"/>
                            <a:gd name="T58" fmla="*/ 1354 w 1408"/>
                            <a:gd name="T59" fmla="*/ 0 h 256"/>
                            <a:gd name="T60" fmla="*/ 1408 w 1408"/>
                            <a:gd name="T61" fmla="*/ 248 h 256"/>
                            <a:gd name="T62" fmla="*/ 1392 w 1408"/>
                            <a:gd name="T63" fmla="*/ 248 h 256"/>
                            <a:gd name="T64" fmla="*/ 1400 w 1408"/>
                            <a:gd name="T65" fmla="*/ 146 h 25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</a:cxnLst>
                          <a:rect l="0" t="0" r="r" b="b"/>
                          <a:pathLst>
                            <a:path w="1408" h="256">
                              <a:moveTo>
                                <a:pt x="8" y="0"/>
                              </a:moveTo>
                              <a:lnTo>
                                <a:pt x="121" y="0"/>
                              </a:lnTo>
                              <a:cubicBezTo>
                                <a:pt x="125" y="0"/>
                                <a:pt x="129" y="4"/>
                                <a:pt x="129" y="8"/>
                              </a:cubicBezTo>
                              <a:cubicBezTo>
                                <a:pt x="129" y="13"/>
                                <a:pt x="125" y="16"/>
                                <a:pt x="121" y="16"/>
                              </a:cubicBezTo>
                              <a:lnTo>
                                <a:pt x="8" y="16"/>
                              </a:lnTo>
                              <a:cubicBezTo>
                                <a:pt x="4" y="16"/>
                                <a:pt x="0" y="13"/>
                                <a:pt x="0" y="8"/>
                              </a:cubicBezTo>
                              <a:cubicBezTo>
                                <a:pt x="0" y="4"/>
                                <a:pt x="4" y="0"/>
                                <a:pt x="8" y="0"/>
                              </a:cubicBezTo>
                              <a:close/>
                              <a:moveTo>
                                <a:pt x="201" y="0"/>
                              </a:moveTo>
                              <a:lnTo>
                                <a:pt x="313" y="0"/>
                              </a:lnTo>
                              <a:cubicBezTo>
                                <a:pt x="317" y="0"/>
                                <a:pt x="321" y="4"/>
                                <a:pt x="321" y="8"/>
                              </a:cubicBezTo>
                              <a:cubicBezTo>
                                <a:pt x="321" y="13"/>
                                <a:pt x="317" y="16"/>
                                <a:pt x="313" y="16"/>
                              </a:cubicBezTo>
                              <a:lnTo>
                                <a:pt x="201" y="16"/>
                              </a:lnTo>
                              <a:cubicBezTo>
                                <a:pt x="196" y="16"/>
                                <a:pt x="193" y="13"/>
                                <a:pt x="193" y="8"/>
                              </a:cubicBezTo>
                              <a:cubicBezTo>
                                <a:pt x="193" y="4"/>
                                <a:pt x="196" y="0"/>
                                <a:pt x="201" y="0"/>
                              </a:cubicBezTo>
                              <a:close/>
                              <a:moveTo>
                                <a:pt x="393" y="0"/>
                              </a:moveTo>
                              <a:lnTo>
                                <a:pt x="505" y="0"/>
                              </a:lnTo>
                              <a:cubicBezTo>
                                <a:pt x="509" y="0"/>
                                <a:pt x="513" y="4"/>
                                <a:pt x="513" y="8"/>
                              </a:cubicBezTo>
                              <a:cubicBezTo>
                                <a:pt x="513" y="13"/>
                                <a:pt x="509" y="16"/>
                                <a:pt x="505" y="16"/>
                              </a:cubicBezTo>
                              <a:lnTo>
                                <a:pt x="393" y="16"/>
                              </a:lnTo>
                              <a:cubicBezTo>
                                <a:pt x="388" y="16"/>
                                <a:pt x="385" y="13"/>
                                <a:pt x="385" y="8"/>
                              </a:cubicBezTo>
                              <a:cubicBezTo>
                                <a:pt x="385" y="4"/>
                                <a:pt x="388" y="0"/>
                                <a:pt x="393" y="0"/>
                              </a:cubicBezTo>
                              <a:close/>
                              <a:moveTo>
                                <a:pt x="585" y="0"/>
                              </a:moveTo>
                              <a:lnTo>
                                <a:pt x="697" y="0"/>
                              </a:lnTo>
                              <a:cubicBezTo>
                                <a:pt x="702" y="0"/>
                                <a:pt x="705" y="4"/>
                                <a:pt x="705" y="8"/>
                              </a:cubicBezTo>
                              <a:cubicBezTo>
                                <a:pt x="705" y="13"/>
                                <a:pt x="702" y="16"/>
                                <a:pt x="697" y="16"/>
                              </a:cubicBezTo>
                              <a:lnTo>
                                <a:pt x="585" y="16"/>
                              </a:lnTo>
                              <a:cubicBezTo>
                                <a:pt x="581" y="16"/>
                                <a:pt x="577" y="13"/>
                                <a:pt x="577" y="8"/>
                              </a:cubicBezTo>
                              <a:cubicBezTo>
                                <a:pt x="577" y="4"/>
                                <a:pt x="581" y="0"/>
                                <a:pt x="585" y="0"/>
                              </a:cubicBezTo>
                              <a:close/>
                              <a:moveTo>
                                <a:pt x="777" y="0"/>
                              </a:moveTo>
                              <a:lnTo>
                                <a:pt x="889" y="0"/>
                              </a:lnTo>
                              <a:cubicBezTo>
                                <a:pt x="894" y="0"/>
                                <a:pt x="897" y="4"/>
                                <a:pt x="897" y="8"/>
                              </a:cubicBezTo>
                              <a:cubicBezTo>
                                <a:pt x="897" y="13"/>
                                <a:pt x="894" y="16"/>
                                <a:pt x="889" y="16"/>
                              </a:cubicBezTo>
                              <a:lnTo>
                                <a:pt x="777" y="16"/>
                              </a:lnTo>
                              <a:cubicBezTo>
                                <a:pt x="773" y="16"/>
                                <a:pt x="769" y="13"/>
                                <a:pt x="769" y="8"/>
                              </a:cubicBezTo>
                              <a:cubicBezTo>
                                <a:pt x="769" y="4"/>
                                <a:pt x="773" y="0"/>
                                <a:pt x="777" y="0"/>
                              </a:cubicBezTo>
                              <a:close/>
                              <a:moveTo>
                                <a:pt x="969" y="0"/>
                              </a:moveTo>
                              <a:lnTo>
                                <a:pt x="1082" y="0"/>
                              </a:lnTo>
                              <a:cubicBezTo>
                                <a:pt x="1086" y="0"/>
                                <a:pt x="1090" y="4"/>
                                <a:pt x="1090" y="8"/>
                              </a:cubicBezTo>
                              <a:cubicBezTo>
                                <a:pt x="1090" y="13"/>
                                <a:pt x="1086" y="16"/>
                                <a:pt x="1082" y="16"/>
                              </a:cubicBezTo>
                              <a:lnTo>
                                <a:pt x="969" y="16"/>
                              </a:lnTo>
                              <a:cubicBezTo>
                                <a:pt x="965" y="16"/>
                                <a:pt x="961" y="13"/>
                                <a:pt x="961" y="8"/>
                              </a:cubicBezTo>
                              <a:cubicBezTo>
                                <a:pt x="961" y="4"/>
                                <a:pt x="965" y="0"/>
                                <a:pt x="969" y="0"/>
                              </a:cubicBezTo>
                              <a:close/>
                              <a:moveTo>
                                <a:pt x="1162" y="0"/>
                              </a:moveTo>
                              <a:lnTo>
                                <a:pt x="1274" y="0"/>
                              </a:lnTo>
                              <a:cubicBezTo>
                                <a:pt x="1278" y="0"/>
                                <a:pt x="1282" y="4"/>
                                <a:pt x="1282" y="8"/>
                              </a:cubicBezTo>
                              <a:cubicBezTo>
                                <a:pt x="1282" y="13"/>
                                <a:pt x="1278" y="16"/>
                                <a:pt x="1274" y="16"/>
                              </a:cubicBezTo>
                              <a:lnTo>
                                <a:pt x="1162" y="16"/>
                              </a:lnTo>
                              <a:cubicBezTo>
                                <a:pt x="1157" y="16"/>
                                <a:pt x="1154" y="13"/>
                                <a:pt x="1154" y="8"/>
                              </a:cubicBezTo>
                              <a:cubicBezTo>
                                <a:pt x="1154" y="4"/>
                                <a:pt x="1157" y="0"/>
                                <a:pt x="1162" y="0"/>
                              </a:cubicBezTo>
                              <a:close/>
                              <a:moveTo>
                                <a:pt x="1354" y="0"/>
                              </a:moveTo>
                              <a:lnTo>
                                <a:pt x="1400" y="0"/>
                              </a:lnTo>
                              <a:cubicBezTo>
                                <a:pt x="1405" y="0"/>
                                <a:pt x="1408" y="4"/>
                                <a:pt x="1408" y="8"/>
                              </a:cubicBezTo>
                              <a:lnTo>
                                <a:pt x="1408" y="74"/>
                              </a:lnTo>
                              <a:cubicBezTo>
                                <a:pt x="1408" y="78"/>
                                <a:pt x="1405" y="82"/>
                                <a:pt x="1400" y="82"/>
                              </a:cubicBezTo>
                              <a:cubicBezTo>
                                <a:pt x="1396" y="82"/>
                                <a:pt x="1392" y="78"/>
                                <a:pt x="1392" y="74"/>
                              </a:cubicBezTo>
                              <a:lnTo>
                                <a:pt x="1392" y="8"/>
                              </a:lnTo>
                              <a:lnTo>
                                <a:pt x="1400" y="16"/>
                              </a:lnTo>
                              <a:lnTo>
                                <a:pt x="1354" y="16"/>
                              </a:lnTo>
                              <a:cubicBezTo>
                                <a:pt x="1349" y="16"/>
                                <a:pt x="1346" y="13"/>
                                <a:pt x="1346" y="8"/>
                              </a:cubicBezTo>
                              <a:cubicBezTo>
                                <a:pt x="1346" y="4"/>
                                <a:pt x="1349" y="0"/>
                                <a:pt x="1354" y="0"/>
                              </a:cubicBezTo>
                              <a:close/>
                              <a:moveTo>
                                <a:pt x="1408" y="154"/>
                              </a:moveTo>
                              <a:lnTo>
                                <a:pt x="1408" y="248"/>
                              </a:lnTo>
                              <a:cubicBezTo>
                                <a:pt x="1408" y="253"/>
                                <a:pt x="1405" y="256"/>
                                <a:pt x="1400" y="256"/>
                              </a:cubicBezTo>
                              <a:cubicBezTo>
                                <a:pt x="1396" y="256"/>
                                <a:pt x="1392" y="253"/>
                                <a:pt x="1392" y="248"/>
                              </a:cubicBezTo>
                              <a:lnTo>
                                <a:pt x="1392" y="154"/>
                              </a:lnTo>
                              <a:cubicBezTo>
                                <a:pt x="1392" y="150"/>
                                <a:pt x="1396" y="146"/>
                                <a:pt x="1400" y="146"/>
                              </a:cubicBezTo>
                              <a:cubicBezTo>
                                <a:pt x="1405" y="146"/>
                                <a:pt x="1408" y="150"/>
                                <a:pt x="1408" y="15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F7F7F"/>
                        </a:solidFill>
                        <a:ln w="0" cap="flat">
                          <a:solidFill>
                            <a:srgbClr val="7F7F7F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algn="ctr"/>
                          <a:endParaRPr lang="fr-CA"/>
                        </a:p>
                      </p:txBody>
                    </p:sp>
                  </p:grpSp>
                  <p:sp>
                    <p:nvSpPr>
                      <p:cNvPr id="125" name="Rectangle 124"/>
                      <p:cNvSpPr/>
                      <p:nvPr/>
                    </p:nvSpPr>
                    <p:spPr>
                      <a:xfrm>
                        <a:off x="4074789" y="2920398"/>
                        <a:ext cx="2003640" cy="784488"/>
                      </a:xfrm>
                      <a:prstGeom prst="rect">
                        <a:avLst/>
                      </a:prstGeom>
                      <a:solidFill>
                        <a:srgbClr val="64B6DC"/>
                      </a:solidFill>
                      <a:ln>
                        <a:solidFill>
                          <a:schemeClr val="accent5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fr-CA" sz="1100" b="1" dirty="0" smtClean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rPr>
                          <a:t>SR</a:t>
                        </a:r>
                      </a:p>
                      <a:p>
                        <a:pPr algn="ctr"/>
                        <a:r>
                          <a:rPr lang="fr-CA" sz="1100" dirty="0" smtClean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Acquisition et installation d’un ordinateur</a:t>
                        </a:r>
                        <a:endParaRPr lang="fr-CA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sp>
                  <p:nvSpPr>
                    <p:cNvPr id="129" name="Freeform 5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516216" y="2899176"/>
                      <a:ext cx="1610162" cy="689543"/>
                    </a:xfrm>
                    <a:custGeom>
                      <a:avLst/>
                      <a:gdLst>
                        <a:gd name="T0" fmla="*/ 811 w 811"/>
                        <a:gd name="T1" fmla="*/ 258 h 258"/>
                        <a:gd name="T2" fmla="*/ 811 w 811"/>
                        <a:gd name="T3" fmla="*/ 0 h 258"/>
                        <a:gd name="T4" fmla="*/ 0 w 811"/>
                        <a:gd name="T5" fmla="*/ 0 h 258"/>
                        <a:gd name="T6" fmla="*/ 0 w 811"/>
                        <a:gd name="T7" fmla="*/ 258 h 258"/>
                        <a:gd name="T8" fmla="*/ 811 w 811"/>
                        <a:gd name="T9" fmla="*/ 258 h 258"/>
                        <a:gd name="T10" fmla="*/ 0 w 811"/>
                        <a:gd name="T11" fmla="*/ 258 h 258"/>
                        <a:gd name="T12" fmla="*/ 0 w 811"/>
                        <a:gd name="T13" fmla="*/ 0 h 258"/>
                        <a:gd name="T14" fmla="*/ 0 w 811"/>
                        <a:gd name="T15" fmla="*/ 258 h 258"/>
                        <a:gd name="T16" fmla="*/ 811 w 811"/>
                        <a:gd name="T17" fmla="*/ 0 h 258"/>
                        <a:gd name="T18" fmla="*/ 811 w 811"/>
                        <a:gd name="T19" fmla="*/ 258 h 258"/>
                        <a:gd name="T20" fmla="*/ 811 w 811"/>
                        <a:gd name="T21" fmla="*/ 0 h 25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811" h="258">
                          <a:moveTo>
                            <a:pt x="811" y="258"/>
                          </a:moveTo>
                          <a:lnTo>
                            <a:pt x="811" y="0"/>
                          </a:lnTo>
                          <a:lnTo>
                            <a:pt x="0" y="0"/>
                          </a:lnTo>
                          <a:lnTo>
                            <a:pt x="0" y="258"/>
                          </a:lnTo>
                          <a:lnTo>
                            <a:pt x="811" y="258"/>
                          </a:lnTo>
                          <a:close/>
                          <a:moveTo>
                            <a:pt x="0" y="258"/>
                          </a:moveTo>
                          <a:lnTo>
                            <a:pt x="0" y="0"/>
                          </a:lnTo>
                          <a:lnTo>
                            <a:pt x="0" y="258"/>
                          </a:lnTo>
                          <a:close/>
                          <a:moveTo>
                            <a:pt x="811" y="0"/>
                          </a:moveTo>
                          <a:lnTo>
                            <a:pt x="811" y="258"/>
                          </a:lnTo>
                          <a:lnTo>
                            <a:pt x="811" y="0"/>
                          </a:lnTo>
                          <a:close/>
                        </a:path>
                      </a:pathLst>
                    </a:custGeom>
                    <a:solidFill>
                      <a:srgbClr val="EBF1DF"/>
                    </a:solidFill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r>
                        <a:rPr lang="fr-CA" sz="12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Équipe collaboratrice </a:t>
                      </a:r>
                      <a:r>
                        <a:rPr lang="fr-CA" sz="1300" dirty="0" smtClean="0"/>
                        <a:t>« RM »</a:t>
                      </a:r>
                      <a:endParaRPr lang="fr-CA" sz="1300" dirty="0"/>
                    </a:p>
                  </p:txBody>
                </p:sp>
                <p:sp>
                  <p:nvSpPr>
                    <p:cNvPr id="130" name="Freeform 5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852435" y="4405461"/>
                      <a:ext cx="1580560" cy="641036"/>
                    </a:xfrm>
                    <a:custGeom>
                      <a:avLst/>
                      <a:gdLst>
                        <a:gd name="T0" fmla="*/ 811 w 811"/>
                        <a:gd name="T1" fmla="*/ 258 h 258"/>
                        <a:gd name="T2" fmla="*/ 811 w 811"/>
                        <a:gd name="T3" fmla="*/ 0 h 258"/>
                        <a:gd name="T4" fmla="*/ 0 w 811"/>
                        <a:gd name="T5" fmla="*/ 0 h 258"/>
                        <a:gd name="T6" fmla="*/ 0 w 811"/>
                        <a:gd name="T7" fmla="*/ 258 h 258"/>
                        <a:gd name="T8" fmla="*/ 811 w 811"/>
                        <a:gd name="T9" fmla="*/ 258 h 258"/>
                        <a:gd name="T10" fmla="*/ 0 w 811"/>
                        <a:gd name="T11" fmla="*/ 258 h 258"/>
                        <a:gd name="T12" fmla="*/ 0 w 811"/>
                        <a:gd name="T13" fmla="*/ 0 h 258"/>
                        <a:gd name="T14" fmla="*/ 0 w 811"/>
                        <a:gd name="T15" fmla="*/ 258 h 258"/>
                        <a:gd name="T16" fmla="*/ 811 w 811"/>
                        <a:gd name="T17" fmla="*/ 0 h 258"/>
                        <a:gd name="T18" fmla="*/ 811 w 811"/>
                        <a:gd name="T19" fmla="*/ 258 h 258"/>
                        <a:gd name="T20" fmla="*/ 811 w 811"/>
                        <a:gd name="T21" fmla="*/ 0 h 25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811" h="258">
                          <a:moveTo>
                            <a:pt x="811" y="258"/>
                          </a:moveTo>
                          <a:lnTo>
                            <a:pt x="811" y="0"/>
                          </a:lnTo>
                          <a:lnTo>
                            <a:pt x="0" y="0"/>
                          </a:lnTo>
                          <a:lnTo>
                            <a:pt x="0" y="258"/>
                          </a:lnTo>
                          <a:lnTo>
                            <a:pt x="811" y="258"/>
                          </a:lnTo>
                          <a:close/>
                          <a:moveTo>
                            <a:pt x="0" y="258"/>
                          </a:moveTo>
                          <a:lnTo>
                            <a:pt x="0" y="0"/>
                          </a:lnTo>
                          <a:lnTo>
                            <a:pt x="0" y="258"/>
                          </a:lnTo>
                          <a:close/>
                          <a:moveTo>
                            <a:pt x="811" y="0"/>
                          </a:moveTo>
                          <a:lnTo>
                            <a:pt x="811" y="258"/>
                          </a:lnTo>
                          <a:lnTo>
                            <a:pt x="811" y="0"/>
                          </a:lnTo>
                          <a:close/>
                        </a:path>
                      </a:pathLst>
                    </a:custGeom>
                    <a:solidFill>
                      <a:srgbClr val="64B6DC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r>
                        <a:rPr lang="fr-CA" sz="12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Groupe</a:t>
                      </a:r>
                      <a:r>
                        <a:rPr lang="fr-CA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fr-CA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« Centre de Service »</a:t>
                      </a:r>
                      <a:endParaRPr lang="fr-CA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2" name="Freeform 5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509438" y="4315542"/>
                      <a:ext cx="1581984" cy="640403"/>
                    </a:xfrm>
                    <a:custGeom>
                      <a:avLst/>
                      <a:gdLst>
                        <a:gd name="T0" fmla="*/ 811 w 811"/>
                        <a:gd name="T1" fmla="*/ 258 h 258"/>
                        <a:gd name="T2" fmla="*/ 811 w 811"/>
                        <a:gd name="T3" fmla="*/ 0 h 258"/>
                        <a:gd name="T4" fmla="*/ 0 w 811"/>
                        <a:gd name="T5" fmla="*/ 0 h 258"/>
                        <a:gd name="T6" fmla="*/ 0 w 811"/>
                        <a:gd name="T7" fmla="*/ 258 h 258"/>
                        <a:gd name="T8" fmla="*/ 811 w 811"/>
                        <a:gd name="T9" fmla="*/ 258 h 258"/>
                        <a:gd name="T10" fmla="*/ 0 w 811"/>
                        <a:gd name="T11" fmla="*/ 258 h 258"/>
                        <a:gd name="T12" fmla="*/ 0 w 811"/>
                        <a:gd name="T13" fmla="*/ 0 h 258"/>
                        <a:gd name="T14" fmla="*/ 0 w 811"/>
                        <a:gd name="T15" fmla="*/ 258 h 258"/>
                        <a:gd name="T16" fmla="*/ 811 w 811"/>
                        <a:gd name="T17" fmla="*/ 0 h 258"/>
                        <a:gd name="T18" fmla="*/ 811 w 811"/>
                        <a:gd name="T19" fmla="*/ 258 h 258"/>
                        <a:gd name="T20" fmla="*/ 811 w 811"/>
                        <a:gd name="T21" fmla="*/ 0 h 25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811" h="258">
                          <a:moveTo>
                            <a:pt x="811" y="258"/>
                          </a:moveTo>
                          <a:lnTo>
                            <a:pt x="811" y="0"/>
                          </a:lnTo>
                          <a:lnTo>
                            <a:pt x="0" y="0"/>
                          </a:lnTo>
                          <a:lnTo>
                            <a:pt x="0" y="258"/>
                          </a:lnTo>
                          <a:lnTo>
                            <a:pt x="811" y="258"/>
                          </a:lnTo>
                          <a:close/>
                          <a:moveTo>
                            <a:pt x="0" y="258"/>
                          </a:moveTo>
                          <a:lnTo>
                            <a:pt x="0" y="0"/>
                          </a:lnTo>
                          <a:lnTo>
                            <a:pt x="0" y="258"/>
                          </a:lnTo>
                          <a:close/>
                          <a:moveTo>
                            <a:pt x="811" y="0"/>
                          </a:moveTo>
                          <a:lnTo>
                            <a:pt x="811" y="258"/>
                          </a:lnTo>
                          <a:lnTo>
                            <a:pt x="811" y="0"/>
                          </a:lnTo>
                          <a:close/>
                        </a:path>
                      </a:pathLst>
                    </a:custGeom>
                    <a:solidFill>
                      <a:srgbClr val="EBF1D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r>
                        <a:rPr lang="fr-CA" sz="12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Groupe </a:t>
                      </a:r>
                      <a:r>
                        <a:rPr lang="fr-CA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«Général »</a:t>
                      </a:r>
                      <a:endParaRPr lang="fr-CA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141" name="Hexagone 140"/>
                  <p:cNvSpPr/>
                  <p:nvPr/>
                </p:nvSpPr>
                <p:spPr>
                  <a:xfrm>
                    <a:off x="4015878" y="4954379"/>
                    <a:ext cx="1657865" cy="563505"/>
                  </a:xfrm>
                  <a:prstGeom prst="hexagon">
                    <a:avLst/>
                  </a:prstGeom>
                  <a:solidFill>
                    <a:srgbClr val="EBF1DF"/>
                  </a:solidFill>
                  <a:ln w="15875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fr-CA" sz="11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Tâche partagée </a:t>
                    </a:r>
                    <a:r>
                      <a:rPr lang="fr-CA" sz="11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 </a:t>
                    </a:r>
                  </a:p>
                  <a:p>
                    <a:pPr algn="ctr"/>
                    <a:r>
                      <a:rPr lang="fr-CA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Livraison</a:t>
                    </a:r>
                  </a:p>
                </p:txBody>
              </p:sp>
              <p:sp>
                <p:nvSpPr>
                  <p:cNvPr id="142" name="Hexagone 141"/>
                  <p:cNvSpPr/>
                  <p:nvPr/>
                </p:nvSpPr>
                <p:spPr>
                  <a:xfrm>
                    <a:off x="3988832" y="4305106"/>
                    <a:ext cx="1657161" cy="563505"/>
                  </a:xfrm>
                  <a:prstGeom prst="hexagon">
                    <a:avLst/>
                  </a:prstGeom>
                  <a:solidFill>
                    <a:srgbClr val="64B6DC"/>
                  </a:solidFill>
                  <a:ln w="15875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fr-CA" sz="11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Tâche</a:t>
                    </a:r>
                    <a:r>
                      <a:rPr lang="fr-CA" sz="11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 </a:t>
                    </a:r>
                  </a:p>
                  <a:p>
                    <a:pPr algn="ctr"/>
                    <a:r>
                      <a:rPr lang="fr-CA" sz="11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Préparation</a:t>
                    </a:r>
                    <a:endParaRPr lang="fr-CA" sz="1100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3" name="Hexagone 142"/>
                  <p:cNvSpPr/>
                  <p:nvPr/>
                </p:nvSpPr>
                <p:spPr>
                  <a:xfrm>
                    <a:off x="3989636" y="3651182"/>
                    <a:ext cx="1657161" cy="563505"/>
                  </a:xfrm>
                  <a:prstGeom prst="hexagon">
                    <a:avLst/>
                  </a:prstGeom>
                  <a:solidFill>
                    <a:srgbClr val="64B6DC"/>
                  </a:solidFill>
                  <a:ln w="15875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fr-CA" sz="11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Tâche</a:t>
                    </a:r>
                  </a:p>
                  <a:p>
                    <a:pPr algn="ctr"/>
                    <a:r>
                      <a:rPr lang="fr-CA" sz="11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Achat</a:t>
                    </a:r>
                    <a:endParaRPr lang="fr-CA" sz="1100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4" name="Hexagone 143"/>
                  <p:cNvSpPr/>
                  <p:nvPr/>
                </p:nvSpPr>
                <p:spPr>
                  <a:xfrm>
                    <a:off x="4039884" y="5580102"/>
                    <a:ext cx="1657161" cy="563167"/>
                  </a:xfrm>
                  <a:prstGeom prst="hexagon">
                    <a:avLst/>
                  </a:prstGeom>
                  <a:solidFill>
                    <a:srgbClr val="64B6DC"/>
                  </a:solidFill>
                  <a:ln w="15875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fr-CA" sz="11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Tâche</a:t>
                    </a:r>
                    <a:endParaRPr lang="fr-CA" sz="1100" b="1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  <a:p>
                    <a:pPr algn="ctr"/>
                    <a:r>
                      <a:rPr lang="fr-CA" sz="11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Mise en</a:t>
                    </a:r>
                  </a:p>
                  <a:p>
                    <a:pPr algn="ctr"/>
                    <a:r>
                      <a:rPr lang="fr-CA" sz="11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production</a:t>
                    </a:r>
                    <a:endParaRPr lang="fr-CA" sz="1100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54" name="Ellipse 153"/>
                <p:cNvSpPr/>
                <p:nvPr/>
              </p:nvSpPr>
              <p:spPr>
                <a:xfrm>
                  <a:off x="6740044" y="4683403"/>
                  <a:ext cx="1545567" cy="704575"/>
                </a:xfrm>
                <a:prstGeom prst="ellipse">
                  <a:avLst/>
                </a:prstGeom>
                <a:solidFill>
                  <a:srgbClr val="EBF1DF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CA" sz="1100" b="1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Collaborateur</a:t>
                  </a:r>
                </a:p>
                <a:p>
                  <a:pPr algn="ctr"/>
                  <a:r>
                    <a:rPr lang="fr-CA" sz="1100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«Jean Paul Arseneault»</a:t>
                  </a:r>
                </a:p>
              </p:txBody>
            </p:sp>
            <p:sp>
              <p:nvSpPr>
                <p:cNvPr id="155" name="Ellipse 154"/>
                <p:cNvSpPr/>
                <p:nvPr/>
              </p:nvSpPr>
              <p:spPr>
                <a:xfrm>
                  <a:off x="5724439" y="5305234"/>
                  <a:ext cx="1545409" cy="704575"/>
                </a:xfrm>
                <a:prstGeom prst="ellipse">
                  <a:avLst/>
                </a:prstGeom>
                <a:gradFill>
                  <a:gsLst>
                    <a:gs pos="0">
                      <a:srgbClr val="EBF1DF"/>
                    </a:gs>
                    <a:gs pos="74000">
                      <a:srgbClr val="64B6DC"/>
                    </a:gs>
                    <a:gs pos="83000">
                      <a:srgbClr val="64B6DC"/>
                    </a:gs>
                    <a:gs pos="100000">
                      <a:srgbClr val="64B6DC"/>
                    </a:gs>
                  </a:gsLst>
                  <a:lin ang="5400000" scaled="1"/>
                </a:gra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CA" sz="1100" b="1" dirty="0" smtClean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Bi-Équipe</a:t>
                  </a:r>
                  <a:endParaRPr lang="fr-CA" sz="11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algn="ctr"/>
                  <a:r>
                    <a:rPr lang="fr-CA" sz="1100" dirty="0" smtClean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«Benoit Lavigne »</a:t>
                  </a:r>
                  <a:endParaRPr lang="fr-CA" sz="11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8" name="Freeform 109"/>
                <p:cNvSpPr>
                  <a:spLocks noEditPoints="1"/>
                </p:cNvSpPr>
                <p:nvPr/>
              </p:nvSpPr>
              <p:spPr bwMode="auto">
                <a:xfrm flipH="1">
                  <a:off x="6616371" y="4628019"/>
                  <a:ext cx="236103" cy="229467"/>
                </a:xfrm>
                <a:custGeom>
                  <a:avLst/>
                  <a:gdLst>
                    <a:gd name="T0" fmla="*/ 2125 w 2227"/>
                    <a:gd name="T1" fmla="*/ 73 h 1315"/>
                    <a:gd name="T2" fmla="*/ 2117 w 2227"/>
                    <a:gd name="T3" fmla="*/ 59 h 1315"/>
                    <a:gd name="T4" fmla="*/ 2213 w 2227"/>
                    <a:gd name="T5" fmla="*/ 3 h 1315"/>
                    <a:gd name="T6" fmla="*/ 2222 w 2227"/>
                    <a:gd name="T7" fmla="*/ 16 h 1315"/>
                    <a:gd name="T8" fmla="*/ 1959 w 2227"/>
                    <a:gd name="T9" fmla="*/ 170 h 1315"/>
                    <a:gd name="T10" fmla="*/ 1951 w 2227"/>
                    <a:gd name="T11" fmla="*/ 157 h 1315"/>
                    <a:gd name="T12" fmla="*/ 2059 w 2227"/>
                    <a:gd name="T13" fmla="*/ 103 h 1315"/>
                    <a:gd name="T14" fmla="*/ 1890 w 2227"/>
                    <a:gd name="T15" fmla="*/ 211 h 1315"/>
                    <a:gd name="T16" fmla="*/ 1782 w 2227"/>
                    <a:gd name="T17" fmla="*/ 265 h 1315"/>
                    <a:gd name="T18" fmla="*/ 1882 w 2227"/>
                    <a:gd name="T19" fmla="*/ 197 h 1315"/>
                    <a:gd name="T20" fmla="*/ 1890 w 2227"/>
                    <a:gd name="T21" fmla="*/ 211 h 1315"/>
                    <a:gd name="T22" fmla="*/ 1628 w 2227"/>
                    <a:gd name="T23" fmla="*/ 365 h 1315"/>
                    <a:gd name="T24" fmla="*/ 1619 w 2227"/>
                    <a:gd name="T25" fmla="*/ 351 h 1315"/>
                    <a:gd name="T26" fmla="*/ 1727 w 2227"/>
                    <a:gd name="T27" fmla="*/ 297 h 1315"/>
                    <a:gd name="T28" fmla="*/ 1559 w 2227"/>
                    <a:gd name="T29" fmla="*/ 406 h 1315"/>
                    <a:gd name="T30" fmla="*/ 1451 w 2227"/>
                    <a:gd name="T31" fmla="*/ 459 h 1315"/>
                    <a:gd name="T32" fmla="*/ 1550 w 2227"/>
                    <a:gd name="T33" fmla="*/ 392 h 1315"/>
                    <a:gd name="T34" fmla="*/ 1559 w 2227"/>
                    <a:gd name="T35" fmla="*/ 406 h 1315"/>
                    <a:gd name="T36" fmla="*/ 1296 w 2227"/>
                    <a:gd name="T37" fmla="*/ 560 h 1315"/>
                    <a:gd name="T38" fmla="*/ 1288 w 2227"/>
                    <a:gd name="T39" fmla="*/ 546 h 1315"/>
                    <a:gd name="T40" fmla="*/ 1396 w 2227"/>
                    <a:gd name="T41" fmla="*/ 492 h 1315"/>
                    <a:gd name="T42" fmla="*/ 1227 w 2227"/>
                    <a:gd name="T43" fmla="*/ 600 h 1315"/>
                    <a:gd name="T44" fmla="*/ 1119 w 2227"/>
                    <a:gd name="T45" fmla="*/ 654 h 1315"/>
                    <a:gd name="T46" fmla="*/ 1219 w 2227"/>
                    <a:gd name="T47" fmla="*/ 586 h 1315"/>
                    <a:gd name="T48" fmla="*/ 1227 w 2227"/>
                    <a:gd name="T49" fmla="*/ 600 h 1315"/>
                    <a:gd name="T50" fmla="*/ 965 w 2227"/>
                    <a:gd name="T51" fmla="*/ 754 h 1315"/>
                    <a:gd name="T52" fmla="*/ 956 w 2227"/>
                    <a:gd name="T53" fmla="*/ 740 h 1315"/>
                    <a:gd name="T54" fmla="*/ 1064 w 2227"/>
                    <a:gd name="T55" fmla="*/ 686 h 1315"/>
                    <a:gd name="T56" fmla="*/ 896 w 2227"/>
                    <a:gd name="T57" fmla="*/ 795 h 1315"/>
                    <a:gd name="T58" fmla="*/ 788 w 2227"/>
                    <a:gd name="T59" fmla="*/ 849 h 1315"/>
                    <a:gd name="T60" fmla="*/ 887 w 2227"/>
                    <a:gd name="T61" fmla="*/ 781 h 1315"/>
                    <a:gd name="T62" fmla="*/ 896 w 2227"/>
                    <a:gd name="T63" fmla="*/ 795 h 1315"/>
                    <a:gd name="T64" fmla="*/ 633 w 2227"/>
                    <a:gd name="T65" fmla="*/ 949 h 1315"/>
                    <a:gd name="T66" fmla="*/ 625 w 2227"/>
                    <a:gd name="T67" fmla="*/ 935 h 1315"/>
                    <a:gd name="T68" fmla="*/ 733 w 2227"/>
                    <a:gd name="T69" fmla="*/ 881 h 1315"/>
                    <a:gd name="T70" fmla="*/ 564 w 2227"/>
                    <a:gd name="T71" fmla="*/ 989 h 1315"/>
                    <a:gd name="T72" fmla="*/ 456 w 2227"/>
                    <a:gd name="T73" fmla="*/ 1043 h 1315"/>
                    <a:gd name="T74" fmla="*/ 556 w 2227"/>
                    <a:gd name="T75" fmla="*/ 975 h 1315"/>
                    <a:gd name="T76" fmla="*/ 564 w 2227"/>
                    <a:gd name="T77" fmla="*/ 989 h 1315"/>
                    <a:gd name="T78" fmla="*/ 302 w 2227"/>
                    <a:gd name="T79" fmla="*/ 1143 h 1315"/>
                    <a:gd name="T80" fmla="*/ 293 w 2227"/>
                    <a:gd name="T81" fmla="*/ 1129 h 1315"/>
                    <a:gd name="T82" fmla="*/ 401 w 2227"/>
                    <a:gd name="T83" fmla="*/ 1076 h 1315"/>
                    <a:gd name="T84" fmla="*/ 233 w 2227"/>
                    <a:gd name="T85" fmla="*/ 1184 h 1315"/>
                    <a:gd name="T86" fmla="*/ 125 w 2227"/>
                    <a:gd name="T87" fmla="*/ 1238 h 1315"/>
                    <a:gd name="T88" fmla="*/ 224 w 2227"/>
                    <a:gd name="T89" fmla="*/ 1170 h 1315"/>
                    <a:gd name="T90" fmla="*/ 233 w 2227"/>
                    <a:gd name="T91" fmla="*/ 1184 h 1315"/>
                    <a:gd name="T92" fmla="*/ 14 w 2227"/>
                    <a:gd name="T93" fmla="*/ 1312 h 1315"/>
                    <a:gd name="T94" fmla="*/ 5 w 2227"/>
                    <a:gd name="T95" fmla="*/ 1299 h 1315"/>
                    <a:gd name="T96" fmla="*/ 70 w 2227"/>
                    <a:gd name="T97" fmla="*/ 1270 h 13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227" h="1315">
                      <a:moveTo>
                        <a:pt x="2222" y="16"/>
                      </a:moveTo>
                      <a:lnTo>
                        <a:pt x="2125" y="73"/>
                      </a:lnTo>
                      <a:cubicBezTo>
                        <a:pt x="2121" y="75"/>
                        <a:pt x="2116" y="74"/>
                        <a:pt x="2114" y="70"/>
                      </a:cubicBezTo>
                      <a:cubicBezTo>
                        <a:pt x="2112" y="66"/>
                        <a:pt x="2113" y="62"/>
                        <a:pt x="2117" y="59"/>
                      </a:cubicBezTo>
                      <a:lnTo>
                        <a:pt x="2117" y="59"/>
                      </a:lnTo>
                      <a:lnTo>
                        <a:pt x="2213" y="3"/>
                      </a:lnTo>
                      <a:cubicBezTo>
                        <a:pt x="2217" y="0"/>
                        <a:pt x="2222" y="2"/>
                        <a:pt x="2224" y="5"/>
                      </a:cubicBezTo>
                      <a:cubicBezTo>
                        <a:pt x="2227" y="9"/>
                        <a:pt x="2225" y="14"/>
                        <a:pt x="2222" y="16"/>
                      </a:cubicBezTo>
                      <a:close/>
                      <a:moveTo>
                        <a:pt x="2056" y="114"/>
                      </a:moveTo>
                      <a:lnTo>
                        <a:pt x="1959" y="170"/>
                      </a:lnTo>
                      <a:cubicBezTo>
                        <a:pt x="1955" y="173"/>
                        <a:pt x="1950" y="171"/>
                        <a:pt x="1948" y="168"/>
                      </a:cubicBezTo>
                      <a:cubicBezTo>
                        <a:pt x="1946" y="164"/>
                        <a:pt x="1947" y="159"/>
                        <a:pt x="1951" y="157"/>
                      </a:cubicBezTo>
                      <a:lnTo>
                        <a:pt x="2048" y="100"/>
                      </a:lnTo>
                      <a:cubicBezTo>
                        <a:pt x="2051" y="98"/>
                        <a:pt x="2056" y="99"/>
                        <a:pt x="2059" y="103"/>
                      </a:cubicBezTo>
                      <a:cubicBezTo>
                        <a:pt x="2061" y="107"/>
                        <a:pt x="2060" y="111"/>
                        <a:pt x="2056" y="114"/>
                      </a:cubicBezTo>
                      <a:close/>
                      <a:moveTo>
                        <a:pt x="1890" y="211"/>
                      </a:moveTo>
                      <a:lnTo>
                        <a:pt x="1793" y="268"/>
                      </a:lnTo>
                      <a:cubicBezTo>
                        <a:pt x="1790" y="270"/>
                        <a:pt x="1785" y="269"/>
                        <a:pt x="1782" y="265"/>
                      </a:cubicBezTo>
                      <a:cubicBezTo>
                        <a:pt x="1780" y="261"/>
                        <a:pt x="1781" y="256"/>
                        <a:pt x="1785" y="254"/>
                      </a:cubicBezTo>
                      <a:lnTo>
                        <a:pt x="1882" y="197"/>
                      </a:lnTo>
                      <a:cubicBezTo>
                        <a:pt x="1886" y="195"/>
                        <a:pt x="1891" y="196"/>
                        <a:pt x="1893" y="200"/>
                      </a:cubicBezTo>
                      <a:cubicBezTo>
                        <a:pt x="1895" y="204"/>
                        <a:pt x="1894" y="209"/>
                        <a:pt x="1890" y="211"/>
                      </a:cubicBezTo>
                      <a:close/>
                      <a:moveTo>
                        <a:pt x="1724" y="308"/>
                      </a:moveTo>
                      <a:lnTo>
                        <a:pt x="1628" y="365"/>
                      </a:lnTo>
                      <a:cubicBezTo>
                        <a:pt x="1624" y="367"/>
                        <a:pt x="1619" y="366"/>
                        <a:pt x="1617" y="362"/>
                      </a:cubicBezTo>
                      <a:cubicBezTo>
                        <a:pt x="1614" y="358"/>
                        <a:pt x="1616" y="353"/>
                        <a:pt x="1619" y="351"/>
                      </a:cubicBezTo>
                      <a:lnTo>
                        <a:pt x="1716" y="294"/>
                      </a:lnTo>
                      <a:cubicBezTo>
                        <a:pt x="1720" y="292"/>
                        <a:pt x="1725" y="293"/>
                        <a:pt x="1727" y="297"/>
                      </a:cubicBezTo>
                      <a:cubicBezTo>
                        <a:pt x="1729" y="301"/>
                        <a:pt x="1728" y="306"/>
                        <a:pt x="1724" y="308"/>
                      </a:cubicBezTo>
                      <a:close/>
                      <a:moveTo>
                        <a:pt x="1559" y="406"/>
                      </a:moveTo>
                      <a:lnTo>
                        <a:pt x="1462" y="462"/>
                      </a:lnTo>
                      <a:cubicBezTo>
                        <a:pt x="1458" y="465"/>
                        <a:pt x="1453" y="463"/>
                        <a:pt x="1451" y="459"/>
                      </a:cubicBezTo>
                      <a:cubicBezTo>
                        <a:pt x="1449" y="456"/>
                        <a:pt x="1450" y="451"/>
                        <a:pt x="1454" y="448"/>
                      </a:cubicBezTo>
                      <a:lnTo>
                        <a:pt x="1550" y="392"/>
                      </a:lnTo>
                      <a:cubicBezTo>
                        <a:pt x="1554" y="389"/>
                        <a:pt x="1559" y="391"/>
                        <a:pt x="1561" y="395"/>
                      </a:cubicBezTo>
                      <a:cubicBezTo>
                        <a:pt x="1564" y="398"/>
                        <a:pt x="1562" y="403"/>
                        <a:pt x="1559" y="406"/>
                      </a:cubicBezTo>
                      <a:close/>
                      <a:moveTo>
                        <a:pt x="1393" y="503"/>
                      </a:moveTo>
                      <a:lnTo>
                        <a:pt x="1296" y="560"/>
                      </a:lnTo>
                      <a:cubicBezTo>
                        <a:pt x="1292" y="562"/>
                        <a:pt x="1287" y="561"/>
                        <a:pt x="1285" y="557"/>
                      </a:cubicBezTo>
                      <a:cubicBezTo>
                        <a:pt x="1283" y="553"/>
                        <a:pt x="1284" y="548"/>
                        <a:pt x="1288" y="546"/>
                      </a:cubicBezTo>
                      <a:lnTo>
                        <a:pt x="1385" y="489"/>
                      </a:lnTo>
                      <a:cubicBezTo>
                        <a:pt x="1388" y="487"/>
                        <a:pt x="1393" y="488"/>
                        <a:pt x="1396" y="492"/>
                      </a:cubicBezTo>
                      <a:cubicBezTo>
                        <a:pt x="1398" y="496"/>
                        <a:pt x="1397" y="501"/>
                        <a:pt x="1393" y="503"/>
                      </a:cubicBezTo>
                      <a:close/>
                      <a:moveTo>
                        <a:pt x="1227" y="600"/>
                      </a:moveTo>
                      <a:lnTo>
                        <a:pt x="1130" y="657"/>
                      </a:lnTo>
                      <a:cubicBezTo>
                        <a:pt x="1127" y="659"/>
                        <a:pt x="1122" y="658"/>
                        <a:pt x="1119" y="654"/>
                      </a:cubicBezTo>
                      <a:cubicBezTo>
                        <a:pt x="1117" y="650"/>
                        <a:pt x="1118" y="645"/>
                        <a:pt x="1122" y="643"/>
                      </a:cubicBezTo>
                      <a:lnTo>
                        <a:pt x="1219" y="586"/>
                      </a:lnTo>
                      <a:cubicBezTo>
                        <a:pt x="1223" y="584"/>
                        <a:pt x="1228" y="585"/>
                        <a:pt x="1230" y="589"/>
                      </a:cubicBezTo>
                      <a:cubicBezTo>
                        <a:pt x="1232" y="593"/>
                        <a:pt x="1231" y="598"/>
                        <a:pt x="1227" y="600"/>
                      </a:cubicBezTo>
                      <a:close/>
                      <a:moveTo>
                        <a:pt x="1061" y="697"/>
                      </a:moveTo>
                      <a:lnTo>
                        <a:pt x="965" y="754"/>
                      </a:lnTo>
                      <a:cubicBezTo>
                        <a:pt x="961" y="756"/>
                        <a:pt x="956" y="755"/>
                        <a:pt x="954" y="751"/>
                      </a:cubicBezTo>
                      <a:cubicBezTo>
                        <a:pt x="951" y="747"/>
                        <a:pt x="953" y="743"/>
                        <a:pt x="956" y="740"/>
                      </a:cubicBezTo>
                      <a:lnTo>
                        <a:pt x="1053" y="684"/>
                      </a:lnTo>
                      <a:cubicBezTo>
                        <a:pt x="1057" y="681"/>
                        <a:pt x="1062" y="683"/>
                        <a:pt x="1064" y="686"/>
                      </a:cubicBezTo>
                      <a:cubicBezTo>
                        <a:pt x="1066" y="690"/>
                        <a:pt x="1065" y="695"/>
                        <a:pt x="1061" y="697"/>
                      </a:cubicBezTo>
                      <a:close/>
                      <a:moveTo>
                        <a:pt x="896" y="795"/>
                      </a:moveTo>
                      <a:lnTo>
                        <a:pt x="799" y="851"/>
                      </a:lnTo>
                      <a:cubicBezTo>
                        <a:pt x="795" y="854"/>
                        <a:pt x="790" y="852"/>
                        <a:pt x="788" y="849"/>
                      </a:cubicBezTo>
                      <a:cubicBezTo>
                        <a:pt x="786" y="845"/>
                        <a:pt x="787" y="840"/>
                        <a:pt x="791" y="838"/>
                      </a:cubicBezTo>
                      <a:lnTo>
                        <a:pt x="887" y="781"/>
                      </a:lnTo>
                      <a:cubicBezTo>
                        <a:pt x="891" y="779"/>
                        <a:pt x="896" y="780"/>
                        <a:pt x="898" y="784"/>
                      </a:cubicBezTo>
                      <a:cubicBezTo>
                        <a:pt x="901" y="788"/>
                        <a:pt x="899" y="792"/>
                        <a:pt x="896" y="795"/>
                      </a:cubicBezTo>
                      <a:close/>
                      <a:moveTo>
                        <a:pt x="730" y="892"/>
                      </a:moveTo>
                      <a:lnTo>
                        <a:pt x="633" y="949"/>
                      </a:lnTo>
                      <a:cubicBezTo>
                        <a:pt x="629" y="951"/>
                        <a:pt x="624" y="950"/>
                        <a:pt x="622" y="946"/>
                      </a:cubicBezTo>
                      <a:cubicBezTo>
                        <a:pt x="620" y="942"/>
                        <a:pt x="621" y="937"/>
                        <a:pt x="625" y="935"/>
                      </a:cubicBezTo>
                      <a:lnTo>
                        <a:pt x="722" y="878"/>
                      </a:lnTo>
                      <a:cubicBezTo>
                        <a:pt x="725" y="876"/>
                        <a:pt x="730" y="877"/>
                        <a:pt x="733" y="881"/>
                      </a:cubicBezTo>
                      <a:cubicBezTo>
                        <a:pt x="735" y="885"/>
                        <a:pt x="734" y="890"/>
                        <a:pt x="730" y="892"/>
                      </a:cubicBezTo>
                      <a:close/>
                      <a:moveTo>
                        <a:pt x="564" y="989"/>
                      </a:moveTo>
                      <a:lnTo>
                        <a:pt x="467" y="1046"/>
                      </a:lnTo>
                      <a:cubicBezTo>
                        <a:pt x="464" y="1048"/>
                        <a:pt x="459" y="1047"/>
                        <a:pt x="456" y="1043"/>
                      </a:cubicBezTo>
                      <a:cubicBezTo>
                        <a:pt x="454" y="1039"/>
                        <a:pt x="455" y="1034"/>
                        <a:pt x="459" y="1032"/>
                      </a:cubicBezTo>
                      <a:lnTo>
                        <a:pt x="556" y="975"/>
                      </a:lnTo>
                      <a:cubicBezTo>
                        <a:pt x="560" y="973"/>
                        <a:pt x="565" y="974"/>
                        <a:pt x="567" y="978"/>
                      </a:cubicBezTo>
                      <a:cubicBezTo>
                        <a:pt x="569" y="982"/>
                        <a:pt x="568" y="987"/>
                        <a:pt x="564" y="989"/>
                      </a:cubicBezTo>
                      <a:close/>
                      <a:moveTo>
                        <a:pt x="398" y="1087"/>
                      </a:moveTo>
                      <a:lnTo>
                        <a:pt x="302" y="1143"/>
                      </a:lnTo>
                      <a:cubicBezTo>
                        <a:pt x="298" y="1146"/>
                        <a:pt x="293" y="1144"/>
                        <a:pt x="291" y="1140"/>
                      </a:cubicBezTo>
                      <a:cubicBezTo>
                        <a:pt x="288" y="1137"/>
                        <a:pt x="290" y="1132"/>
                        <a:pt x="293" y="1129"/>
                      </a:cubicBezTo>
                      <a:lnTo>
                        <a:pt x="390" y="1073"/>
                      </a:lnTo>
                      <a:cubicBezTo>
                        <a:pt x="394" y="1070"/>
                        <a:pt x="399" y="1072"/>
                        <a:pt x="401" y="1076"/>
                      </a:cubicBezTo>
                      <a:cubicBezTo>
                        <a:pt x="403" y="1079"/>
                        <a:pt x="402" y="1084"/>
                        <a:pt x="398" y="1087"/>
                      </a:cubicBezTo>
                      <a:close/>
                      <a:moveTo>
                        <a:pt x="233" y="1184"/>
                      </a:moveTo>
                      <a:lnTo>
                        <a:pt x="136" y="1241"/>
                      </a:lnTo>
                      <a:cubicBezTo>
                        <a:pt x="132" y="1243"/>
                        <a:pt x="127" y="1242"/>
                        <a:pt x="125" y="1238"/>
                      </a:cubicBezTo>
                      <a:cubicBezTo>
                        <a:pt x="123" y="1234"/>
                        <a:pt x="124" y="1229"/>
                        <a:pt x="128" y="1227"/>
                      </a:cubicBezTo>
                      <a:lnTo>
                        <a:pt x="224" y="1170"/>
                      </a:lnTo>
                      <a:cubicBezTo>
                        <a:pt x="228" y="1168"/>
                        <a:pt x="233" y="1169"/>
                        <a:pt x="235" y="1173"/>
                      </a:cubicBezTo>
                      <a:cubicBezTo>
                        <a:pt x="238" y="1177"/>
                        <a:pt x="236" y="1182"/>
                        <a:pt x="233" y="1184"/>
                      </a:cubicBezTo>
                      <a:close/>
                      <a:moveTo>
                        <a:pt x="67" y="1281"/>
                      </a:moveTo>
                      <a:lnTo>
                        <a:pt x="14" y="1312"/>
                      </a:lnTo>
                      <a:cubicBezTo>
                        <a:pt x="10" y="1315"/>
                        <a:pt x="5" y="1313"/>
                        <a:pt x="3" y="1310"/>
                      </a:cubicBezTo>
                      <a:cubicBezTo>
                        <a:pt x="0" y="1306"/>
                        <a:pt x="2" y="1301"/>
                        <a:pt x="5" y="1299"/>
                      </a:cubicBezTo>
                      <a:lnTo>
                        <a:pt x="59" y="1267"/>
                      </a:lnTo>
                      <a:cubicBezTo>
                        <a:pt x="62" y="1265"/>
                        <a:pt x="67" y="1266"/>
                        <a:pt x="70" y="1270"/>
                      </a:cubicBezTo>
                      <a:cubicBezTo>
                        <a:pt x="72" y="1274"/>
                        <a:pt x="71" y="1279"/>
                        <a:pt x="67" y="1281"/>
                      </a:cubicBezTo>
                      <a:close/>
                    </a:path>
                  </a:pathLst>
                </a:custGeom>
                <a:solidFill>
                  <a:srgbClr val="7F7F7F"/>
                </a:solidFill>
                <a:ln w="0" cap="flat">
                  <a:solidFill>
                    <a:srgbClr val="7F7F7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fr-CA"/>
                </a:p>
              </p:txBody>
            </p:sp>
            <p:sp>
              <p:nvSpPr>
                <p:cNvPr id="159" name="Ellipse 158"/>
                <p:cNvSpPr/>
                <p:nvPr/>
              </p:nvSpPr>
              <p:spPr>
                <a:xfrm>
                  <a:off x="1805416" y="5226325"/>
                  <a:ext cx="1545409" cy="704575"/>
                </a:xfrm>
                <a:prstGeom prst="ellipse">
                  <a:avLst/>
                </a:prstGeom>
                <a:gradFill>
                  <a:gsLst>
                    <a:gs pos="0">
                      <a:srgbClr val="EBF1DF"/>
                    </a:gs>
                    <a:gs pos="74000">
                      <a:srgbClr val="64B6DC"/>
                    </a:gs>
                    <a:gs pos="83000">
                      <a:srgbClr val="64B6DC"/>
                    </a:gs>
                    <a:gs pos="100000">
                      <a:srgbClr val="64B6DC"/>
                    </a:gs>
                  </a:gsLst>
                  <a:lin ang="5400000" scaled="1"/>
                </a:gra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CA" sz="1200" b="1" dirty="0" smtClean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Bi-Équipe</a:t>
                  </a:r>
                  <a:endParaRPr lang="fr-CA" sz="12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algn="ctr"/>
                  <a:r>
                    <a:rPr lang="fr-CA" sz="1100" dirty="0" smtClean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«Benoit Lavigne »</a:t>
                  </a:r>
                  <a:endParaRPr lang="fr-CA" sz="11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0" name="Freeform 109"/>
                <p:cNvSpPr>
                  <a:spLocks noEditPoints="1"/>
                </p:cNvSpPr>
                <p:nvPr/>
              </p:nvSpPr>
              <p:spPr bwMode="auto">
                <a:xfrm flipH="1">
                  <a:off x="2178139" y="4700058"/>
                  <a:ext cx="252096" cy="518836"/>
                </a:xfrm>
                <a:custGeom>
                  <a:avLst/>
                  <a:gdLst>
                    <a:gd name="T0" fmla="*/ 2125 w 2227"/>
                    <a:gd name="T1" fmla="*/ 73 h 1315"/>
                    <a:gd name="T2" fmla="*/ 2117 w 2227"/>
                    <a:gd name="T3" fmla="*/ 59 h 1315"/>
                    <a:gd name="T4" fmla="*/ 2213 w 2227"/>
                    <a:gd name="T5" fmla="*/ 3 h 1315"/>
                    <a:gd name="T6" fmla="*/ 2222 w 2227"/>
                    <a:gd name="T7" fmla="*/ 16 h 1315"/>
                    <a:gd name="T8" fmla="*/ 1959 w 2227"/>
                    <a:gd name="T9" fmla="*/ 170 h 1315"/>
                    <a:gd name="T10" fmla="*/ 1951 w 2227"/>
                    <a:gd name="T11" fmla="*/ 157 h 1315"/>
                    <a:gd name="T12" fmla="*/ 2059 w 2227"/>
                    <a:gd name="T13" fmla="*/ 103 h 1315"/>
                    <a:gd name="T14" fmla="*/ 1890 w 2227"/>
                    <a:gd name="T15" fmla="*/ 211 h 1315"/>
                    <a:gd name="T16" fmla="*/ 1782 w 2227"/>
                    <a:gd name="T17" fmla="*/ 265 h 1315"/>
                    <a:gd name="T18" fmla="*/ 1882 w 2227"/>
                    <a:gd name="T19" fmla="*/ 197 h 1315"/>
                    <a:gd name="T20" fmla="*/ 1890 w 2227"/>
                    <a:gd name="T21" fmla="*/ 211 h 1315"/>
                    <a:gd name="T22" fmla="*/ 1628 w 2227"/>
                    <a:gd name="T23" fmla="*/ 365 h 1315"/>
                    <a:gd name="T24" fmla="*/ 1619 w 2227"/>
                    <a:gd name="T25" fmla="*/ 351 h 1315"/>
                    <a:gd name="T26" fmla="*/ 1727 w 2227"/>
                    <a:gd name="T27" fmla="*/ 297 h 1315"/>
                    <a:gd name="T28" fmla="*/ 1559 w 2227"/>
                    <a:gd name="T29" fmla="*/ 406 h 1315"/>
                    <a:gd name="T30" fmla="*/ 1451 w 2227"/>
                    <a:gd name="T31" fmla="*/ 459 h 1315"/>
                    <a:gd name="T32" fmla="*/ 1550 w 2227"/>
                    <a:gd name="T33" fmla="*/ 392 h 1315"/>
                    <a:gd name="T34" fmla="*/ 1559 w 2227"/>
                    <a:gd name="T35" fmla="*/ 406 h 1315"/>
                    <a:gd name="T36" fmla="*/ 1296 w 2227"/>
                    <a:gd name="T37" fmla="*/ 560 h 1315"/>
                    <a:gd name="T38" fmla="*/ 1288 w 2227"/>
                    <a:gd name="T39" fmla="*/ 546 h 1315"/>
                    <a:gd name="T40" fmla="*/ 1396 w 2227"/>
                    <a:gd name="T41" fmla="*/ 492 h 1315"/>
                    <a:gd name="T42" fmla="*/ 1227 w 2227"/>
                    <a:gd name="T43" fmla="*/ 600 h 1315"/>
                    <a:gd name="T44" fmla="*/ 1119 w 2227"/>
                    <a:gd name="T45" fmla="*/ 654 h 1315"/>
                    <a:gd name="T46" fmla="*/ 1219 w 2227"/>
                    <a:gd name="T47" fmla="*/ 586 h 1315"/>
                    <a:gd name="T48" fmla="*/ 1227 w 2227"/>
                    <a:gd name="T49" fmla="*/ 600 h 1315"/>
                    <a:gd name="T50" fmla="*/ 965 w 2227"/>
                    <a:gd name="T51" fmla="*/ 754 h 1315"/>
                    <a:gd name="T52" fmla="*/ 956 w 2227"/>
                    <a:gd name="T53" fmla="*/ 740 h 1315"/>
                    <a:gd name="T54" fmla="*/ 1064 w 2227"/>
                    <a:gd name="T55" fmla="*/ 686 h 1315"/>
                    <a:gd name="T56" fmla="*/ 896 w 2227"/>
                    <a:gd name="T57" fmla="*/ 795 h 1315"/>
                    <a:gd name="T58" fmla="*/ 788 w 2227"/>
                    <a:gd name="T59" fmla="*/ 849 h 1315"/>
                    <a:gd name="T60" fmla="*/ 887 w 2227"/>
                    <a:gd name="T61" fmla="*/ 781 h 1315"/>
                    <a:gd name="T62" fmla="*/ 896 w 2227"/>
                    <a:gd name="T63" fmla="*/ 795 h 1315"/>
                    <a:gd name="T64" fmla="*/ 633 w 2227"/>
                    <a:gd name="T65" fmla="*/ 949 h 1315"/>
                    <a:gd name="T66" fmla="*/ 625 w 2227"/>
                    <a:gd name="T67" fmla="*/ 935 h 1315"/>
                    <a:gd name="T68" fmla="*/ 733 w 2227"/>
                    <a:gd name="T69" fmla="*/ 881 h 1315"/>
                    <a:gd name="T70" fmla="*/ 564 w 2227"/>
                    <a:gd name="T71" fmla="*/ 989 h 1315"/>
                    <a:gd name="T72" fmla="*/ 456 w 2227"/>
                    <a:gd name="T73" fmla="*/ 1043 h 1315"/>
                    <a:gd name="T74" fmla="*/ 556 w 2227"/>
                    <a:gd name="T75" fmla="*/ 975 h 1315"/>
                    <a:gd name="T76" fmla="*/ 564 w 2227"/>
                    <a:gd name="T77" fmla="*/ 989 h 1315"/>
                    <a:gd name="T78" fmla="*/ 302 w 2227"/>
                    <a:gd name="T79" fmla="*/ 1143 h 1315"/>
                    <a:gd name="T80" fmla="*/ 293 w 2227"/>
                    <a:gd name="T81" fmla="*/ 1129 h 1315"/>
                    <a:gd name="T82" fmla="*/ 401 w 2227"/>
                    <a:gd name="T83" fmla="*/ 1076 h 1315"/>
                    <a:gd name="T84" fmla="*/ 233 w 2227"/>
                    <a:gd name="T85" fmla="*/ 1184 h 1315"/>
                    <a:gd name="T86" fmla="*/ 125 w 2227"/>
                    <a:gd name="T87" fmla="*/ 1238 h 1315"/>
                    <a:gd name="T88" fmla="*/ 224 w 2227"/>
                    <a:gd name="T89" fmla="*/ 1170 h 1315"/>
                    <a:gd name="T90" fmla="*/ 233 w 2227"/>
                    <a:gd name="T91" fmla="*/ 1184 h 1315"/>
                    <a:gd name="T92" fmla="*/ 14 w 2227"/>
                    <a:gd name="T93" fmla="*/ 1312 h 1315"/>
                    <a:gd name="T94" fmla="*/ 5 w 2227"/>
                    <a:gd name="T95" fmla="*/ 1299 h 1315"/>
                    <a:gd name="T96" fmla="*/ 70 w 2227"/>
                    <a:gd name="T97" fmla="*/ 1270 h 13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227" h="1315">
                      <a:moveTo>
                        <a:pt x="2222" y="16"/>
                      </a:moveTo>
                      <a:lnTo>
                        <a:pt x="2125" y="73"/>
                      </a:lnTo>
                      <a:cubicBezTo>
                        <a:pt x="2121" y="75"/>
                        <a:pt x="2116" y="74"/>
                        <a:pt x="2114" y="70"/>
                      </a:cubicBezTo>
                      <a:cubicBezTo>
                        <a:pt x="2112" y="66"/>
                        <a:pt x="2113" y="62"/>
                        <a:pt x="2117" y="59"/>
                      </a:cubicBezTo>
                      <a:lnTo>
                        <a:pt x="2117" y="59"/>
                      </a:lnTo>
                      <a:lnTo>
                        <a:pt x="2213" y="3"/>
                      </a:lnTo>
                      <a:cubicBezTo>
                        <a:pt x="2217" y="0"/>
                        <a:pt x="2222" y="2"/>
                        <a:pt x="2224" y="5"/>
                      </a:cubicBezTo>
                      <a:cubicBezTo>
                        <a:pt x="2227" y="9"/>
                        <a:pt x="2225" y="14"/>
                        <a:pt x="2222" y="16"/>
                      </a:cubicBezTo>
                      <a:close/>
                      <a:moveTo>
                        <a:pt x="2056" y="114"/>
                      </a:moveTo>
                      <a:lnTo>
                        <a:pt x="1959" y="170"/>
                      </a:lnTo>
                      <a:cubicBezTo>
                        <a:pt x="1955" y="173"/>
                        <a:pt x="1950" y="171"/>
                        <a:pt x="1948" y="168"/>
                      </a:cubicBezTo>
                      <a:cubicBezTo>
                        <a:pt x="1946" y="164"/>
                        <a:pt x="1947" y="159"/>
                        <a:pt x="1951" y="157"/>
                      </a:cubicBezTo>
                      <a:lnTo>
                        <a:pt x="2048" y="100"/>
                      </a:lnTo>
                      <a:cubicBezTo>
                        <a:pt x="2051" y="98"/>
                        <a:pt x="2056" y="99"/>
                        <a:pt x="2059" y="103"/>
                      </a:cubicBezTo>
                      <a:cubicBezTo>
                        <a:pt x="2061" y="107"/>
                        <a:pt x="2060" y="111"/>
                        <a:pt x="2056" y="114"/>
                      </a:cubicBezTo>
                      <a:close/>
                      <a:moveTo>
                        <a:pt x="1890" y="211"/>
                      </a:moveTo>
                      <a:lnTo>
                        <a:pt x="1793" y="268"/>
                      </a:lnTo>
                      <a:cubicBezTo>
                        <a:pt x="1790" y="270"/>
                        <a:pt x="1785" y="269"/>
                        <a:pt x="1782" y="265"/>
                      </a:cubicBezTo>
                      <a:cubicBezTo>
                        <a:pt x="1780" y="261"/>
                        <a:pt x="1781" y="256"/>
                        <a:pt x="1785" y="254"/>
                      </a:cubicBezTo>
                      <a:lnTo>
                        <a:pt x="1882" y="197"/>
                      </a:lnTo>
                      <a:cubicBezTo>
                        <a:pt x="1886" y="195"/>
                        <a:pt x="1891" y="196"/>
                        <a:pt x="1893" y="200"/>
                      </a:cubicBezTo>
                      <a:cubicBezTo>
                        <a:pt x="1895" y="204"/>
                        <a:pt x="1894" y="209"/>
                        <a:pt x="1890" y="211"/>
                      </a:cubicBezTo>
                      <a:close/>
                      <a:moveTo>
                        <a:pt x="1724" y="308"/>
                      </a:moveTo>
                      <a:lnTo>
                        <a:pt x="1628" y="365"/>
                      </a:lnTo>
                      <a:cubicBezTo>
                        <a:pt x="1624" y="367"/>
                        <a:pt x="1619" y="366"/>
                        <a:pt x="1617" y="362"/>
                      </a:cubicBezTo>
                      <a:cubicBezTo>
                        <a:pt x="1614" y="358"/>
                        <a:pt x="1616" y="353"/>
                        <a:pt x="1619" y="351"/>
                      </a:cubicBezTo>
                      <a:lnTo>
                        <a:pt x="1716" y="294"/>
                      </a:lnTo>
                      <a:cubicBezTo>
                        <a:pt x="1720" y="292"/>
                        <a:pt x="1725" y="293"/>
                        <a:pt x="1727" y="297"/>
                      </a:cubicBezTo>
                      <a:cubicBezTo>
                        <a:pt x="1729" y="301"/>
                        <a:pt x="1728" y="306"/>
                        <a:pt x="1724" y="308"/>
                      </a:cubicBezTo>
                      <a:close/>
                      <a:moveTo>
                        <a:pt x="1559" y="406"/>
                      </a:moveTo>
                      <a:lnTo>
                        <a:pt x="1462" y="462"/>
                      </a:lnTo>
                      <a:cubicBezTo>
                        <a:pt x="1458" y="465"/>
                        <a:pt x="1453" y="463"/>
                        <a:pt x="1451" y="459"/>
                      </a:cubicBezTo>
                      <a:cubicBezTo>
                        <a:pt x="1449" y="456"/>
                        <a:pt x="1450" y="451"/>
                        <a:pt x="1454" y="448"/>
                      </a:cubicBezTo>
                      <a:lnTo>
                        <a:pt x="1550" y="392"/>
                      </a:lnTo>
                      <a:cubicBezTo>
                        <a:pt x="1554" y="389"/>
                        <a:pt x="1559" y="391"/>
                        <a:pt x="1561" y="395"/>
                      </a:cubicBezTo>
                      <a:cubicBezTo>
                        <a:pt x="1564" y="398"/>
                        <a:pt x="1562" y="403"/>
                        <a:pt x="1559" y="406"/>
                      </a:cubicBezTo>
                      <a:close/>
                      <a:moveTo>
                        <a:pt x="1393" y="503"/>
                      </a:moveTo>
                      <a:lnTo>
                        <a:pt x="1296" y="560"/>
                      </a:lnTo>
                      <a:cubicBezTo>
                        <a:pt x="1292" y="562"/>
                        <a:pt x="1287" y="561"/>
                        <a:pt x="1285" y="557"/>
                      </a:cubicBezTo>
                      <a:cubicBezTo>
                        <a:pt x="1283" y="553"/>
                        <a:pt x="1284" y="548"/>
                        <a:pt x="1288" y="546"/>
                      </a:cubicBezTo>
                      <a:lnTo>
                        <a:pt x="1385" y="489"/>
                      </a:lnTo>
                      <a:cubicBezTo>
                        <a:pt x="1388" y="487"/>
                        <a:pt x="1393" y="488"/>
                        <a:pt x="1396" y="492"/>
                      </a:cubicBezTo>
                      <a:cubicBezTo>
                        <a:pt x="1398" y="496"/>
                        <a:pt x="1397" y="501"/>
                        <a:pt x="1393" y="503"/>
                      </a:cubicBezTo>
                      <a:close/>
                      <a:moveTo>
                        <a:pt x="1227" y="600"/>
                      </a:moveTo>
                      <a:lnTo>
                        <a:pt x="1130" y="657"/>
                      </a:lnTo>
                      <a:cubicBezTo>
                        <a:pt x="1127" y="659"/>
                        <a:pt x="1122" y="658"/>
                        <a:pt x="1119" y="654"/>
                      </a:cubicBezTo>
                      <a:cubicBezTo>
                        <a:pt x="1117" y="650"/>
                        <a:pt x="1118" y="645"/>
                        <a:pt x="1122" y="643"/>
                      </a:cubicBezTo>
                      <a:lnTo>
                        <a:pt x="1219" y="586"/>
                      </a:lnTo>
                      <a:cubicBezTo>
                        <a:pt x="1223" y="584"/>
                        <a:pt x="1228" y="585"/>
                        <a:pt x="1230" y="589"/>
                      </a:cubicBezTo>
                      <a:cubicBezTo>
                        <a:pt x="1232" y="593"/>
                        <a:pt x="1231" y="598"/>
                        <a:pt x="1227" y="600"/>
                      </a:cubicBezTo>
                      <a:close/>
                      <a:moveTo>
                        <a:pt x="1061" y="697"/>
                      </a:moveTo>
                      <a:lnTo>
                        <a:pt x="965" y="754"/>
                      </a:lnTo>
                      <a:cubicBezTo>
                        <a:pt x="961" y="756"/>
                        <a:pt x="956" y="755"/>
                        <a:pt x="954" y="751"/>
                      </a:cubicBezTo>
                      <a:cubicBezTo>
                        <a:pt x="951" y="747"/>
                        <a:pt x="953" y="743"/>
                        <a:pt x="956" y="740"/>
                      </a:cubicBezTo>
                      <a:lnTo>
                        <a:pt x="1053" y="684"/>
                      </a:lnTo>
                      <a:cubicBezTo>
                        <a:pt x="1057" y="681"/>
                        <a:pt x="1062" y="683"/>
                        <a:pt x="1064" y="686"/>
                      </a:cubicBezTo>
                      <a:cubicBezTo>
                        <a:pt x="1066" y="690"/>
                        <a:pt x="1065" y="695"/>
                        <a:pt x="1061" y="697"/>
                      </a:cubicBezTo>
                      <a:close/>
                      <a:moveTo>
                        <a:pt x="896" y="795"/>
                      </a:moveTo>
                      <a:lnTo>
                        <a:pt x="799" y="851"/>
                      </a:lnTo>
                      <a:cubicBezTo>
                        <a:pt x="795" y="854"/>
                        <a:pt x="790" y="852"/>
                        <a:pt x="788" y="849"/>
                      </a:cubicBezTo>
                      <a:cubicBezTo>
                        <a:pt x="786" y="845"/>
                        <a:pt x="787" y="840"/>
                        <a:pt x="791" y="838"/>
                      </a:cubicBezTo>
                      <a:lnTo>
                        <a:pt x="887" y="781"/>
                      </a:lnTo>
                      <a:cubicBezTo>
                        <a:pt x="891" y="779"/>
                        <a:pt x="896" y="780"/>
                        <a:pt x="898" y="784"/>
                      </a:cubicBezTo>
                      <a:cubicBezTo>
                        <a:pt x="901" y="788"/>
                        <a:pt x="899" y="792"/>
                        <a:pt x="896" y="795"/>
                      </a:cubicBezTo>
                      <a:close/>
                      <a:moveTo>
                        <a:pt x="730" y="892"/>
                      </a:moveTo>
                      <a:lnTo>
                        <a:pt x="633" y="949"/>
                      </a:lnTo>
                      <a:cubicBezTo>
                        <a:pt x="629" y="951"/>
                        <a:pt x="624" y="950"/>
                        <a:pt x="622" y="946"/>
                      </a:cubicBezTo>
                      <a:cubicBezTo>
                        <a:pt x="620" y="942"/>
                        <a:pt x="621" y="937"/>
                        <a:pt x="625" y="935"/>
                      </a:cubicBezTo>
                      <a:lnTo>
                        <a:pt x="722" y="878"/>
                      </a:lnTo>
                      <a:cubicBezTo>
                        <a:pt x="725" y="876"/>
                        <a:pt x="730" y="877"/>
                        <a:pt x="733" y="881"/>
                      </a:cubicBezTo>
                      <a:cubicBezTo>
                        <a:pt x="735" y="885"/>
                        <a:pt x="734" y="890"/>
                        <a:pt x="730" y="892"/>
                      </a:cubicBezTo>
                      <a:close/>
                      <a:moveTo>
                        <a:pt x="564" y="989"/>
                      </a:moveTo>
                      <a:lnTo>
                        <a:pt x="467" y="1046"/>
                      </a:lnTo>
                      <a:cubicBezTo>
                        <a:pt x="464" y="1048"/>
                        <a:pt x="459" y="1047"/>
                        <a:pt x="456" y="1043"/>
                      </a:cubicBezTo>
                      <a:cubicBezTo>
                        <a:pt x="454" y="1039"/>
                        <a:pt x="455" y="1034"/>
                        <a:pt x="459" y="1032"/>
                      </a:cubicBezTo>
                      <a:lnTo>
                        <a:pt x="556" y="975"/>
                      </a:lnTo>
                      <a:cubicBezTo>
                        <a:pt x="560" y="973"/>
                        <a:pt x="565" y="974"/>
                        <a:pt x="567" y="978"/>
                      </a:cubicBezTo>
                      <a:cubicBezTo>
                        <a:pt x="569" y="982"/>
                        <a:pt x="568" y="987"/>
                        <a:pt x="564" y="989"/>
                      </a:cubicBezTo>
                      <a:close/>
                      <a:moveTo>
                        <a:pt x="398" y="1087"/>
                      </a:moveTo>
                      <a:lnTo>
                        <a:pt x="302" y="1143"/>
                      </a:lnTo>
                      <a:cubicBezTo>
                        <a:pt x="298" y="1146"/>
                        <a:pt x="293" y="1144"/>
                        <a:pt x="291" y="1140"/>
                      </a:cubicBezTo>
                      <a:cubicBezTo>
                        <a:pt x="288" y="1137"/>
                        <a:pt x="290" y="1132"/>
                        <a:pt x="293" y="1129"/>
                      </a:cubicBezTo>
                      <a:lnTo>
                        <a:pt x="390" y="1073"/>
                      </a:lnTo>
                      <a:cubicBezTo>
                        <a:pt x="394" y="1070"/>
                        <a:pt x="399" y="1072"/>
                        <a:pt x="401" y="1076"/>
                      </a:cubicBezTo>
                      <a:cubicBezTo>
                        <a:pt x="403" y="1079"/>
                        <a:pt x="402" y="1084"/>
                        <a:pt x="398" y="1087"/>
                      </a:cubicBezTo>
                      <a:close/>
                      <a:moveTo>
                        <a:pt x="233" y="1184"/>
                      </a:moveTo>
                      <a:lnTo>
                        <a:pt x="136" y="1241"/>
                      </a:lnTo>
                      <a:cubicBezTo>
                        <a:pt x="132" y="1243"/>
                        <a:pt x="127" y="1242"/>
                        <a:pt x="125" y="1238"/>
                      </a:cubicBezTo>
                      <a:cubicBezTo>
                        <a:pt x="123" y="1234"/>
                        <a:pt x="124" y="1229"/>
                        <a:pt x="128" y="1227"/>
                      </a:cubicBezTo>
                      <a:lnTo>
                        <a:pt x="224" y="1170"/>
                      </a:lnTo>
                      <a:cubicBezTo>
                        <a:pt x="228" y="1168"/>
                        <a:pt x="233" y="1169"/>
                        <a:pt x="235" y="1173"/>
                      </a:cubicBezTo>
                      <a:cubicBezTo>
                        <a:pt x="238" y="1177"/>
                        <a:pt x="236" y="1182"/>
                        <a:pt x="233" y="1184"/>
                      </a:cubicBezTo>
                      <a:close/>
                      <a:moveTo>
                        <a:pt x="67" y="1281"/>
                      </a:moveTo>
                      <a:lnTo>
                        <a:pt x="14" y="1312"/>
                      </a:lnTo>
                      <a:cubicBezTo>
                        <a:pt x="10" y="1315"/>
                        <a:pt x="5" y="1313"/>
                        <a:pt x="3" y="1310"/>
                      </a:cubicBezTo>
                      <a:cubicBezTo>
                        <a:pt x="0" y="1306"/>
                        <a:pt x="2" y="1301"/>
                        <a:pt x="5" y="1299"/>
                      </a:cubicBezTo>
                      <a:lnTo>
                        <a:pt x="59" y="1267"/>
                      </a:lnTo>
                      <a:cubicBezTo>
                        <a:pt x="62" y="1265"/>
                        <a:pt x="67" y="1266"/>
                        <a:pt x="70" y="1270"/>
                      </a:cubicBezTo>
                      <a:cubicBezTo>
                        <a:pt x="72" y="1274"/>
                        <a:pt x="71" y="1279"/>
                        <a:pt x="67" y="1281"/>
                      </a:cubicBezTo>
                      <a:close/>
                    </a:path>
                  </a:pathLst>
                </a:custGeom>
                <a:solidFill>
                  <a:srgbClr val="7F7F7F"/>
                </a:solidFill>
                <a:ln w="0" cap="flat">
                  <a:solidFill>
                    <a:srgbClr val="7F7F7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fr-CA"/>
                </a:p>
              </p:txBody>
            </p:sp>
          </p:grpSp>
          <p:sp>
            <p:nvSpPr>
              <p:cNvPr id="163" name="Ellipse 162"/>
              <p:cNvSpPr/>
              <p:nvPr/>
            </p:nvSpPr>
            <p:spPr>
              <a:xfrm>
                <a:off x="374545" y="4965376"/>
                <a:ext cx="1545409" cy="704575"/>
              </a:xfrm>
              <a:prstGeom prst="ellipse">
                <a:avLst/>
              </a:prstGeom>
              <a:solidFill>
                <a:srgbClr val="64B6DC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CA" sz="1200" b="1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Intervenant</a:t>
                </a:r>
              </a:p>
              <a:p>
                <a:pPr algn="ctr"/>
                <a:r>
                  <a:rPr lang="fr-CA" sz="11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« Gisèle Tremblay »</a:t>
                </a:r>
                <a:endParaRPr lang="fr-CA" sz="11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4" name="Freeform 109"/>
              <p:cNvSpPr>
                <a:spLocks noEditPoints="1"/>
              </p:cNvSpPr>
              <p:nvPr/>
            </p:nvSpPr>
            <p:spPr bwMode="auto">
              <a:xfrm>
                <a:off x="1741092" y="4844075"/>
                <a:ext cx="358810" cy="228709"/>
              </a:xfrm>
              <a:custGeom>
                <a:avLst/>
                <a:gdLst>
                  <a:gd name="T0" fmla="*/ 2125 w 2227"/>
                  <a:gd name="T1" fmla="*/ 73 h 1315"/>
                  <a:gd name="T2" fmla="*/ 2117 w 2227"/>
                  <a:gd name="T3" fmla="*/ 59 h 1315"/>
                  <a:gd name="T4" fmla="*/ 2213 w 2227"/>
                  <a:gd name="T5" fmla="*/ 3 h 1315"/>
                  <a:gd name="T6" fmla="*/ 2222 w 2227"/>
                  <a:gd name="T7" fmla="*/ 16 h 1315"/>
                  <a:gd name="T8" fmla="*/ 1959 w 2227"/>
                  <a:gd name="T9" fmla="*/ 170 h 1315"/>
                  <a:gd name="T10" fmla="*/ 1951 w 2227"/>
                  <a:gd name="T11" fmla="*/ 157 h 1315"/>
                  <a:gd name="T12" fmla="*/ 2059 w 2227"/>
                  <a:gd name="T13" fmla="*/ 103 h 1315"/>
                  <a:gd name="T14" fmla="*/ 1890 w 2227"/>
                  <a:gd name="T15" fmla="*/ 211 h 1315"/>
                  <a:gd name="T16" fmla="*/ 1782 w 2227"/>
                  <a:gd name="T17" fmla="*/ 265 h 1315"/>
                  <a:gd name="T18" fmla="*/ 1882 w 2227"/>
                  <a:gd name="T19" fmla="*/ 197 h 1315"/>
                  <a:gd name="T20" fmla="*/ 1890 w 2227"/>
                  <a:gd name="T21" fmla="*/ 211 h 1315"/>
                  <a:gd name="T22" fmla="*/ 1628 w 2227"/>
                  <a:gd name="T23" fmla="*/ 365 h 1315"/>
                  <a:gd name="T24" fmla="*/ 1619 w 2227"/>
                  <a:gd name="T25" fmla="*/ 351 h 1315"/>
                  <a:gd name="T26" fmla="*/ 1727 w 2227"/>
                  <a:gd name="T27" fmla="*/ 297 h 1315"/>
                  <a:gd name="T28" fmla="*/ 1559 w 2227"/>
                  <a:gd name="T29" fmla="*/ 406 h 1315"/>
                  <a:gd name="T30" fmla="*/ 1451 w 2227"/>
                  <a:gd name="T31" fmla="*/ 459 h 1315"/>
                  <a:gd name="T32" fmla="*/ 1550 w 2227"/>
                  <a:gd name="T33" fmla="*/ 392 h 1315"/>
                  <a:gd name="T34" fmla="*/ 1559 w 2227"/>
                  <a:gd name="T35" fmla="*/ 406 h 1315"/>
                  <a:gd name="T36" fmla="*/ 1296 w 2227"/>
                  <a:gd name="T37" fmla="*/ 560 h 1315"/>
                  <a:gd name="T38" fmla="*/ 1288 w 2227"/>
                  <a:gd name="T39" fmla="*/ 546 h 1315"/>
                  <a:gd name="T40" fmla="*/ 1396 w 2227"/>
                  <a:gd name="T41" fmla="*/ 492 h 1315"/>
                  <a:gd name="T42" fmla="*/ 1227 w 2227"/>
                  <a:gd name="T43" fmla="*/ 600 h 1315"/>
                  <a:gd name="T44" fmla="*/ 1119 w 2227"/>
                  <a:gd name="T45" fmla="*/ 654 h 1315"/>
                  <a:gd name="T46" fmla="*/ 1219 w 2227"/>
                  <a:gd name="T47" fmla="*/ 586 h 1315"/>
                  <a:gd name="T48" fmla="*/ 1227 w 2227"/>
                  <a:gd name="T49" fmla="*/ 600 h 1315"/>
                  <a:gd name="T50" fmla="*/ 965 w 2227"/>
                  <a:gd name="T51" fmla="*/ 754 h 1315"/>
                  <a:gd name="T52" fmla="*/ 956 w 2227"/>
                  <a:gd name="T53" fmla="*/ 740 h 1315"/>
                  <a:gd name="T54" fmla="*/ 1064 w 2227"/>
                  <a:gd name="T55" fmla="*/ 686 h 1315"/>
                  <a:gd name="T56" fmla="*/ 896 w 2227"/>
                  <a:gd name="T57" fmla="*/ 795 h 1315"/>
                  <a:gd name="T58" fmla="*/ 788 w 2227"/>
                  <a:gd name="T59" fmla="*/ 849 h 1315"/>
                  <a:gd name="T60" fmla="*/ 887 w 2227"/>
                  <a:gd name="T61" fmla="*/ 781 h 1315"/>
                  <a:gd name="T62" fmla="*/ 896 w 2227"/>
                  <a:gd name="T63" fmla="*/ 795 h 1315"/>
                  <a:gd name="T64" fmla="*/ 633 w 2227"/>
                  <a:gd name="T65" fmla="*/ 949 h 1315"/>
                  <a:gd name="T66" fmla="*/ 625 w 2227"/>
                  <a:gd name="T67" fmla="*/ 935 h 1315"/>
                  <a:gd name="T68" fmla="*/ 733 w 2227"/>
                  <a:gd name="T69" fmla="*/ 881 h 1315"/>
                  <a:gd name="T70" fmla="*/ 564 w 2227"/>
                  <a:gd name="T71" fmla="*/ 989 h 1315"/>
                  <a:gd name="T72" fmla="*/ 456 w 2227"/>
                  <a:gd name="T73" fmla="*/ 1043 h 1315"/>
                  <a:gd name="T74" fmla="*/ 556 w 2227"/>
                  <a:gd name="T75" fmla="*/ 975 h 1315"/>
                  <a:gd name="T76" fmla="*/ 564 w 2227"/>
                  <a:gd name="T77" fmla="*/ 989 h 1315"/>
                  <a:gd name="T78" fmla="*/ 302 w 2227"/>
                  <a:gd name="T79" fmla="*/ 1143 h 1315"/>
                  <a:gd name="T80" fmla="*/ 293 w 2227"/>
                  <a:gd name="T81" fmla="*/ 1129 h 1315"/>
                  <a:gd name="T82" fmla="*/ 401 w 2227"/>
                  <a:gd name="T83" fmla="*/ 1076 h 1315"/>
                  <a:gd name="T84" fmla="*/ 233 w 2227"/>
                  <a:gd name="T85" fmla="*/ 1184 h 1315"/>
                  <a:gd name="T86" fmla="*/ 125 w 2227"/>
                  <a:gd name="T87" fmla="*/ 1238 h 1315"/>
                  <a:gd name="T88" fmla="*/ 224 w 2227"/>
                  <a:gd name="T89" fmla="*/ 1170 h 1315"/>
                  <a:gd name="T90" fmla="*/ 233 w 2227"/>
                  <a:gd name="T91" fmla="*/ 1184 h 1315"/>
                  <a:gd name="T92" fmla="*/ 14 w 2227"/>
                  <a:gd name="T93" fmla="*/ 1312 h 1315"/>
                  <a:gd name="T94" fmla="*/ 5 w 2227"/>
                  <a:gd name="T95" fmla="*/ 1299 h 1315"/>
                  <a:gd name="T96" fmla="*/ 70 w 2227"/>
                  <a:gd name="T97" fmla="*/ 1270 h 1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227" h="1315">
                    <a:moveTo>
                      <a:pt x="2222" y="16"/>
                    </a:moveTo>
                    <a:lnTo>
                      <a:pt x="2125" y="73"/>
                    </a:lnTo>
                    <a:cubicBezTo>
                      <a:pt x="2121" y="75"/>
                      <a:pt x="2116" y="74"/>
                      <a:pt x="2114" y="70"/>
                    </a:cubicBezTo>
                    <a:cubicBezTo>
                      <a:pt x="2112" y="66"/>
                      <a:pt x="2113" y="62"/>
                      <a:pt x="2117" y="59"/>
                    </a:cubicBezTo>
                    <a:lnTo>
                      <a:pt x="2117" y="59"/>
                    </a:lnTo>
                    <a:lnTo>
                      <a:pt x="2213" y="3"/>
                    </a:lnTo>
                    <a:cubicBezTo>
                      <a:pt x="2217" y="0"/>
                      <a:pt x="2222" y="2"/>
                      <a:pt x="2224" y="5"/>
                    </a:cubicBezTo>
                    <a:cubicBezTo>
                      <a:pt x="2227" y="9"/>
                      <a:pt x="2225" y="14"/>
                      <a:pt x="2222" y="16"/>
                    </a:cubicBezTo>
                    <a:close/>
                    <a:moveTo>
                      <a:pt x="2056" y="114"/>
                    </a:moveTo>
                    <a:lnTo>
                      <a:pt x="1959" y="170"/>
                    </a:lnTo>
                    <a:cubicBezTo>
                      <a:pt x="1955" y="173"/>
                      <a:pt x="1950" y="171"/>
                      <a:pt x="1948" y="168"/>
                    </a:cubicBezTo>
                    <a:cubicBezTo>
                      <a:pt x="1946" y="164"/>
                      <a:pt x="1947" y="159"/>
                      <a:pt x="1951" y="157"/>
                    </a:cubicBezTo>
                    <a:lnTo>
                      <a:pt x="2048" y="100"/>
                    </a:lnTo>
                    <a:cubicBezTo>
                      <a:pt x="2051" y="98"/>
                      <a:pt x="2056" y="99"/>
                      <a:pt x="2059" y="103"/>
                    </a:cubicBezTo>
                    <a:cubicBezTo>
                      <a:pt x="2061" y="107"/>
                      <a:pt x="2060" y="111"/>
                      <a:pt x="2056" y="114"/>
                    </a:cubicBezTo>
                    <a:close/>
                    <a:moveTo>
                      <a:pt x="1890" y="211"/>
                    </a:moveTo>
                    <a:lnTo>
                      <a:pt x="1793" y="268"/>
                    </a:lnTo>
                    <a:cubicBezTo>
                      <a:pt x="1790" y="270"/>
                      <a:pt x="1785" y="269"/>
                      <a:pt x="1782" y="265"/>
                    </a:cubicBezTo>
                    <a:cubicBezTo>
                      <a:pt x="1780" y="261"/>
                      <a:pt x="1781" y="256"/>
                      <a:pt x="1785" y="254"/>
                    </a:cubicBezTo>
                    <a:lnTo>
                      <a:pt x="1882" y="197"/>
                    </a:lnTo>
                    <a:cubicBezTo>
                      <a:pt x="1886" y="195"/>
                      <a:pt x="1891" y="196"/>
                      <a:pt x="1893" y="200"/>
                    </a:cubicBezTo>
                    <a:cubicBezTo>
                      <a:pt x="1895" y="204"/>
                      <a:pt x="1894" y="209"/>
                      <a:pt x="1890" y="211"/>
                    </a:cubicBezTo>
                    <a:close/>
                    <a:moveTo>
                      <a:pt x="1724" y="308"/>
                    </a:moveTo>
                    <a:lnTo>
                      <a:pt x="1628" y="365"/>
                    </a:lnTo>
                    <a:cubicBezTo>
                      <a:pt x="1624" y="367"/>
                      <a:pt x="1619" y="366"/>
                      <a:pt x="1617" y="362"/>
                    </a:cubicBezTo>
                    <a:cubicBezTo>
                      <a:pt x="1614" y="358"/>
                      <a:pt x="1616" y="353"/>
                      <a:pt x="1619" y="351"/>
                    </a:cubicBezTo>
                    <a:lnTo>
                      <a:pt x="1716" y="294"/>
                    </a:lnTo>
                    <a:cubicBezTo>
                      <a:pt x="1720" y="292"/>
                      <a:pt x="1725" y="293"/>
                      <a:pt x="1727" y="297"/>
                    </a:cubicBezTo>
                    <a:cubicBezTo>
                      <a:pt x="1729" y="301"/>
                      <a:pt x="1728" y="306"/>
                      <a:pt x="1724" y="308"/>
                    </a:cubicBezTo>
                    <a:close/>
                    <a:moveTo>
                      <a:pt x="1559" y="406"/>
                    </a:moveTo>
                    <a:lnTo>
                      <a:pt x="1462" y="462"/>
                    </a:lnTo>
                    <a:cubicBezTo>
                      <a:pt x="1458" y="465"/>
                      <a:pt x="1453" y="463"/>
                      <a:pt x="1451" y="459"/>
                    </a:cubicBezTo>
                    <a:cubicBezTo>
                      <a:pt x="1449" y="456"/>
                      <a:pt x="1450" y="451"/>
                      <a:pt x="1454" y="448"/>
                    </a:cubicBezTo>
                    <a:lnTo>
                      <a:pt x="1550" y="392"/>
                    </a:lnTo>
                    <a:cubicBezTo>
                      <a:pt x="1554" y="389"/>
                      <a:pt x="1559" y="391"/>
                      <a:pt x="1561" y="395"/>
                    </a:cubicBezTo>
                    <a:cubicBezTo>
                      <a:pt x="1564" y="398"/>
                      <a:pt x="1562" y="403"/>
                      <a:pt x="1559" y="406"/>
                    </a:cubicBezTo>
                    <a:close/>
                    <a:moveTo>
                      <a:pt x="1393" y="503"/>
                    </a:moveTo>
                    <a:lnTo>
                      <a:pt x="1296" y="560"/>
                    </a:lnTo>
                    <a:cubicBezTo>
                      <a:pt x="1292" y="562"/>
                      <a:pt x="1287" y="561"/>
                      <a:pt x="1285" y="557"/>
                    </a:cubicBezTo>
                    <a:cubicBezTo>
                      <a:pt x="1283" y="553"/>
                      <a:pt x="1284" y="548"/>
                      <a:pt x="1288" y="546"/>
                    </a:cubicBezTo>
                    <a:lnTo>
                      <a:pt x="1385" y="489"/>
                    </a:lnTo>
                    <a:cubicBezTo>
                      <a:pt x="1388" y="487"/>
                      <a:pt x="1393" y="488"/>
                      <a:pt x="1396" y="492"/>
                    </a:cubicBezTo>
                    <a:cubicBezTo>
                      <a:pt x="1398" y="496"/>
                      <a:pt x="1397" y="501"/>
                      <a:pt x="1393" y="503"/>
                    </a:cubicBezTo>
                    <a:close/>
                    <a:moveTo>
                      <a:pt x="1227" y="600"/>
                    </a:moveTo>
                    <a:lnTo>
                      <a:pt x="1130" y="657"/>
                    </a:lnTo>
                    <a:cubicBezTo>
                      <a:pt x="1127" y="659"/>
                      <a:pt x="1122" y="658"/>
                      <a:pt x="1119" y="654"/>
                    </a:cubicBezTo>
                    <a:cubicBezTo>
                      <a:pt x="1117" y="650"/>
                      <a:pt x="1118" y="645"/>
                      <a:pt x="1122" y="643"/>
                    </a:cubicBezTo>
                    <a:lnTo>
                      <a:pt x="1219" y="586"/>
                    </a:lnTo>
                    <a:cubicBezTo>
                      <a:pt x="1223" y="584"/>
                      <a:pt x="1228" y="585"/>
                      <a:pt x="1230" y="589"/>
                    </a:cubicBezTo>
                    <a:cubicBezTo>
                      <a:pt x="1232" y="593"/>
                      <a:pt x="1231" y="598"/>
                      <a:pt x="1227" y="600"/>
                    </a:cubicBezTo>
                    <a:close/>
                    <a:moveTo>
                      <a:pt x="1061" y="697"/>
                    </a:moveTo>
                    <a:lnTo>
                      <a:pt x="965" y="754"/>
                    </a:lnTo>
                    <a:cubicBezTo>
                      <a:pt x="961" y="756"/>
                      <a:pt x="956" y="755"/>
                      <a:pt x="954" y="751"/>
                    </a:cubicBezTo>
                    <a:cubicBezTo>
                      <a:pt x="951" y="747"/>
                      <a:pt x="953" y="743"/>
                      <a:pt x="956" y="740"/>
                    </a:cubicBezTo>
                    <a:lnTo>
                      <a:pt x="1053" y="684"/>
                    </a:lnTo>
                    <a:cubicBezTo>
                      <a:pt x="1057" y="681"/>
                      <a:pt x="1062" y="683"/>
                      <a:pt x="1064" y="686"/>
                    </a:cubicBezTo>
                    <a:cubicBezTo>
                      <a:pt x="1066" y="690"/>
                      <a:pt x="1065" y="695"/>
                      <a:pt x="1061" y="697"/>
                    </a:cubicBezTo>
                    <a:close/>
                    <a:moveTo>
                      <a:pt x="896" y="795"/>
                    </a:moveTo>
                    <a:lnTo>
                      <a:pt x="799" y="851"/>
                    </a:lnTo>
                    <a:cubicBezTo>
                      <a:pt x="795" y="854"/>
                      <a:pt x="790" y="852"/>
                      <a:pt x="788" y="849"/>
                    </a:cubicBezTo>
                    <a:cubicBezTo>
                      <a:pt x="786" y="845"/>
                      <a:pt x="787" y="840"/>
                      <a:pt x="791" y="838"/>
                    </a:cubicBezTo>
                    <a:lnTo>
                      <a:pt x="887" y="781"/>
                    </a:lnTo>
                    <a:cubicBezTo>
                      <a:pt x="891" y="779"/>
                      <a:pt x="896" y="780"/>
                      <a:pt x="898" y="784"/>
                    </a:cubicBezTo>
                    <a:cubicBezTo>
                      <a:pt x="901" y="788"/>
                      <a:pt x="899" y="792"/>
                      <a:pt x="896" y="795"/>
                    </a:cubicBezTo>
                    <a:close/>
                    <a:moveTo>
                      <a:pt x="730" y="892"/>
                    </a:moveTo>
                    <a:lnTo>
                      <a:pt x="633" y="949"/>
                    </a:lnTo>
                    <a:cubicBezTo>
                      <a:pt x="629" y="951"/>
                      <a:pt x="624" y="950"/>
                      <a:pt x="622" y="946"/>
                    </a:cubicBezTo>
                    <a:cubicBezTo>
                      <a:pt x="620" y="942"/>
                      <a:pt x="621" y="937"/>
                      <a:pt x="625" y="935"/>
                    </a:cubicBezTo>
                    <a:lnTo>
                      <a:pt x="722" y="878"/>
                    </a:lnTo>
                    <a:cubicBezTo>
                      <a:pt x="725" y="876"/>
                      <a:pt x="730" y="877"/>
                      <a:pt x="733" y="881"/>
                    </a:cubicBezTo>
                    <a:cubicBezTo>
                      <a:pt x="735" y="885"/>
                      <a:pt x="734" y="890"/>
                      <a:pt x="730" y="892"/>
                    </a:cubicBezTo>
                    <a:close/>
                    <a:moveTo>
                      <a:pt x="564" y="989"/>
                    </a:moveTo>
                    <a:lnTo>
                      <a:pt x="467" y="1046"/>
                    </a:lnTo>
                    <a:cubicBezTo>
                      <a:pt x="464" y="1048"/>
                      <a:pt x="459" y="1047"/>
                      <a:pt x="456" y="1043"/>
                    </a:cubicBezTo>
                    <a:cubicBezTo>
                      <a:pt x="454" y="1039"/>
                      <a:pt x="455" y="1034"/>
                      <a:pt x="459" y="1032"/>
                    </a:cubicBezTo>
                    <a:lnTo>
                      <a:pt x="556" y="975"/>
                    </a:lnTo>
                    <a:cubicBezTo>
                      <a:pt x="560" y="973"/>
                      <a:pt x="565" y="974"/>
                      <a:pt x="567" y="978"/>
                    </a:cubicBezTo>
                    <a:cubicBezTo>
                      <a:pt x="569" y="982"/>
                      <a:pt x="568" y="987"/>
                      <a:pt x="564" y="989"/>
                    </a:cubicBezTo>
                    <a:close/>
                    <a:moveTo>
                      <a:pt x="398" y="1087"/>
                    </a:moveTo>
                    <a:lnTo>
                      <a:pt x="302" y="1143"/>
                    </a:lnTo>
                    <a:cubicBezTo>
                      <a:pt x="298" y="1146"/>
                      <a:pt x="293" y="1144"/>
                      <a:pt x="291" y="1140"/>
                    </a:cubicBezTo>
                    <a:cubicBezTo>
                      <a:pt x="288" y="1137"/>
                      <a:pt x="290" y="1132"/>
                      <a:pt x="293" y="1129"/>
                    </a:cubicBezTo>
                    <a:lnTo>
                      <a:pt x="390" y="1073"/>
                    </a:lnTo>
                    <a:cubicBezTo>
                      <a:pt x="394" y="1070"/>
                      <a:pt x="399" y="1072"/>
                      <a:pt x="401" y="1076"/>
                    </a:cubicBezTo>
                    <a:cubicBezTo>
                      <a:pt x="403" y="1079"/>
                      <a:pt x="402" y="1084"/>
                      <a:pt x="398" y="1087"/>
                    </a:cubicBezTo>
                    <a:close/>
                    <a:moveTo>
                      <a:pt x="233" y="1184"/>
                    </a:moveTo>
                    <a:lnTo>
                      <a:pt x="136" y="1241"/>
                    </a:lnTo>
                    <a:cubicBezTo>
                      <a:pt x="132" y="1243"/>
                      <a:pt x="127" y="1242"/>
                      <a:pt x="125" y="1238"/>
                    </a:cubicBezTo>
                    <a:cubicBezTo>
                      <a:pt x="123" y="1234"/>
                      <a:pt x="124" y="1229"/>
                      <a:pt x="128" y="1227"/>
                    </a:cubicBezTo>
                    <a:lnTo>
                      <a:pt x="224" y="1170"/>
                    </a:lnTo>
                    <a:cubicBezTo>
                      <a:pt x="228" y="1168"/>
                      <a:pt x="233" y="1169"/>
                      <a:pt x="235" y="1173"/>
                    </a:cubicBezTo>
                    <a:cubicBezTo>
                      <a:pt x="238" y="1177"/>
                      <a:pt x="236" y="1182"/>
                      <a:pt x="233" y="1184"/>
                    </a:cubicBezTo>
                    <a:close/>
                    <a:moveTo>
                      <a:pt x="67" y="1281"/>
                    </a:moveTo>
                    <a:lnTo>
                      <a:pt x="14" y="1312"/>
                    </a:lnTo>
                    <a:cubicBezTo>
                      <a:pt x="10" y="1315"/>
                      <a:pt x="5" y="1313"/>
                      <a:pt x="3" y="1310"/>
                    </a:cubicBezTo>
                    <a:cubicBezTo>
                      <a:pt x="0" y="1306"/>
                      <a:pt x="2" y="1301"/>
                      <a:pt x="5" y="1299"/>
                    </a:cubicBezTo>
                    <a:lnTo>
                      <a:pt x="59" y="1267"/>
                    </a:lnTo>
                    <a:cubicBezTo>
                      <a:pt x="62" y="1265"/>
                      <a:pt x="67" y="1266"/>
                      <a:pt x="70" y="1270"/>
                    </a:cubicBezTo>
                    <a:cubicBezTo>
                      <a:pt x="72" y="1274"/>
                      <a:pt x="71" y="1279"/>
                      <a:pt x="67" y="1281"/>
                    </a:cubicBezTo>
                    <a:close/>
                  </a:path>
                </a:pathLst>
              </a:custGeom>
              <a:solidFill>
                <a:srgbClr val="7F7F7F"/>
              </a:solidFill>
              <a:ln w="0" cap="flat">
                <a:solidFill>
                  <a:srgbClr val="7F7F7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CA"/>
              </a:p>
            </p:txBody>
          </p:sp>
        </p:grpSp>
        <p:sp>
          <p:nvSpPr>
            <p:cNvPr id="166" name="ZoneTexte 165"/>
            <p:cNvSpPr txBox="1"/>
            <p:nvPr/>
          </p:nvSpPr>
          <p:spPr>
            <a:xfrm>
              <a:off x="3777144" y="2828833"/>
              <a:ext cx="2276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200" b="1" dirty="0" smtClean="0"/>
                <a:t>1</a:t>
              </a:r>
              <a:endParaRPr lang="fr-CA" sz="1200" b="1" dirty="0"/>
            </a:p>
          </p:txBody>
        </p:sp>
        <p:sp>
          <p:nvSpPr>
            <p:cNvPr id="167" name="ZoneTexte 166"/>
            <p:cNvSpPr txBox="1"/>
            <p:nvPr/>
          </p:nvSpPr>
          <p:spPr>
            <a:xfrm>
              <a:off x="3796775" y="3791435"/>
              <a:ext cx="2276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200" b="1" dirty="0"/>
                <a:t>2</a:t>
              </a:r>
            </a:p>
          </p:txBody>
        </p:sp>
        <p:sp>
          <p:nvSpPr>
            <p:cNvPr id="168" name="ZoneTexte 167"/>
            <p:cNvSpPr txBox="1"/>
            <p:nvPr/>
          </p:nvSpPr>
          <p:spPr>
            <a:xfrm>
              <a:off x="3807773" y="4738498"/>
              <a:ext cx="2276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200" b="1" dirty="0"/>
                <a:t>3</a:t>
              </a:r>
            </a:p>
          </p:txBody>
        </p:sp>
        <p:sp>
          <p:nvSpPr>
            <p:cNvPr id="169" name="ZoneTexte 168"/>
            <p:cNvSpPr txBox="1"/>
            <p:nvPr/>
          </p:nvSpPr>
          <p:spPr>
            <a:xfrm>
              <a:off x="3845696" y="5646982"/>
              <a:ext cx="2276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200" b="1" dirty="0" smtClean="0"/>
                <a:t>4</a:t>
              </a:r>
              <a:endParaRPr lang="fr-CA" sz="1200" b="1" dirty="0"/>
            </a:p>
          </p:txBody>
        </p:sp>
        <p:sp>
          <p:nvSpPr>
            <p:cNvPr id="170" name="Freeform 109"/>
            <p:cNvSpPr>
              <a:spLocks noEditPoints="1"/>
            </p:cNvSpPr>
            <p:nvPr/>
          </p:nvSpPr>
          <p:spPr bwMode="auto">
            <a:xfrm>
              <a:off x="6474331" y="4038897"/>
              <a:ext cx="241752" cy="1029367"/>
            </a:xfrm>
            <a:custGeom>
              <a:avLst/>
              <a:gdLst>
                <a:gd name="T0" fmla="*/ 2125 w 2227"/>
                <a:gd name="T1" fmla="*/ 73 h 1315"/>
                <a:gd name="T2" fmla="*/ 2117 w 2227"/>
                <a:gd name="T3" fmla="*/ 59 h 1315"/>
                <a:gd name="T4" fmla="*/ 2213 w 2227"/>
                <a:gd name="T5" fmla="*/ 3 h 1315"/>
                <a:gd name="T6" fmla="*/ 2222 w 2227"/>
                <a:gd name="T7" fmla="*/ 16 h 1315"/>
                <a:gd name="T8" fmla="*/ 1959 w 2227"/>
                <a:gd name="T9" fmla="*/ 170 h 1315"/>
                <a:gd name="T10" fmla="*/ 1951 w 2227"/>
                <a:gd name="T11" fmla="*/ 157 h 1315"/>
                <a:gd name="T12" fmla="*/ 2059 w 2227"/>
                <a:gd name="T13" fmla="*/ 103 h 1315"/>
                <a:gd name="T14" fmla="*/ 1890 w 2227"/>
                <a:gd name="T15" fmla="*/ 211 h 1315"/>
                <a:gd name="T16" fmla="*/ 1782 w 2227"/>
                <a:gd name="T17" fmla="*/ 265 h 1315"/>
                <a:gd name="T18" fmla="*/ 1882 w 2227"/>
                <a:gd name="T19" fmla="*/ 197 h 1315"/>
                <a:gd name="T20" fmla="*/ 1890 w 2227"/>
                <a:gd name="T21" fmla="*/ 211 h 1315"/>
                <a:gd name="T22" fmla="*/ 1628 w 2227"/>
                <a:gd name="T23" fmla="*/ 365 h 1315"/>
                <a:gd name="T24" fmla="*/ 1619 w 2227"/>
                <a:gd name="T25" fmla="*/ 351 h 1315"/>
                <a:gd name="T26" fmla="*/ 1727 w 2227"/>
                <a:gd name="T27" fmla="*/ 297 h 1315"/>
                <a:gd name="T28" fmla="*/ 1559 w 2227"/>
                <a:gd name="T29" fmla="*/ 406 h 1315"/>
                <a:gd name="T30" fmla="*/ 1451 w 2227"/>
                <a:gd name="T31" fmla="*/ 459 h 1315"/>
                <a:gd name="T32" fmla="*/ 1550 w 2227"/>
                <a:gd name="T33" fmla="*/ 392 h 1315"/>
                <a:gd name="T34" fmla="*/ 1559 w 2227"/>
                <a:gd name="T35" fmla="*/ 406 h 1315"/>
                <a:gd name="T36" fmla="*/ 1296 w 2227"/>
                <a:gd name="T37" fmla="*/ 560 h 1315"/>
                <a:gd name="T38" fmla="*/ 1288 w 2227"/>
                <a:gd name="T39" fmla="*/ 546 h 1315"/>
                <a:gd name="T40" fmla="*/ 1396 w 2227"/>
                <a:gd name="T41" fmla="*/ 492 h 1315"/>
                <a:gd name="T42" fmla="*/ 1227 w 2227"/>
                <a:gd name="T43" fmla="*/ 600 h 1315"/>
                <a:gd name="T44" fmla="*/ 1119 w 2227"/>
                <a:gd name="T45" fmla="*/ 654 h 1315"/>
                <a:gd name="T46" fmla="*/ 1219 w 2227"/>
                <a:gd name="T47" fmla="*/ 586 h 1315"/>
                <a:gd name="T48" fmla="*/ 1227 w 2227"/>
                <a:gd name="T49" fmla="*/ 600 h 1315"/>
                <a:gd name="T50" fmla="*/ 965 w 2227"/>
                <a:gd name="T51" fmla="*/ 754 h 1315"/>
                <a:gd name="T52" fmla="*/ 956 w 2227"/>
                <a:gd name="T53" fmla="*/ 740 h 1315"/>
                <a:gd name="T54" fmla="*/ 1064 w 2227"/>
                <a:gd name="T55" fmla="*/ 686 h 1315"/>
                <a:gd name="T56" fmla="*/ 896 w 2227"/>
                <a:gd name="T57" fmla="*/ 795 h 1315"/>
                <a:gd name="T58" fmla="*/ 788 w 2227"/>
                <a:gd name="T59" fmla="*/ 849 h 1315"/>
                <a:gd name="T60" fmla="*/ 887 w 2227"/>
                <a:gd name="T61" fmla="*/ 781 h 1315"/>
                <a:gd name="T62" fmla="*/ 896 w 2227"/>
                <a:gd name="T63" fmla="*/ 795 h 1315"/>
                <a:gd name="T64" fmla="*/ 633 w 2227"/>
                <a:gd name="T65" fmla="*/ 949 h 1315"/>
                <a:gd name="T66" fmla="*/ 625 w 2227"/>
                <a:gd name="T67" fmla="*/ 935 h 1315"/>
                <a:gd name="T68" fmla="*/ 733 w 2227"/>
                <a:gd name="T69" fmla="*/ 881 h 1315"/>
                <a:gd name="T70" fmla="*/ 564 w 2227"/>
                <a:gd name="T71" fmla="*/ 989 h 1315"/>
                <a:gd name="T72" fmla="*/ 456 w 2227"/>
                <a:gd name="T73" fmla="*/ 1043 h 1315"/>
                <a:gd name="T74" fmla="*/ 556 w 2227"/>
                <a:gd name="T75" fmla="*/ 975 h 1315"/>
                <a:gd name="T76" fmla="*/ 564 w 2227"/>
                <a:gd name="T77" fmla="*/ 989 h 1315"/>
                <a:gd name="T78" fmla="*/ 302 w 2227"/>
                <a:gd name="T79" fmla="*/ 1143 h 1315"/>
                <a:gd name="T80" fmla="*/ 293 w 2227"/>
                <a:gd name="T81" fmla="*/ 1129 h 1315"/>
                <a:gd name="T82" fmla="*/ 401 w 2227"/>
                <a:gd name="T83" fmla="*/ 1076 h 1315"/>
                <a:gd name="T84" fmla="*/ 233 w 2227"/>
                <a:gd name="T85" fmla="*/ 1184 h 1315"/>
                <a:gd name="T86" fmla="*/ 125 w 2227"/>
                <a:gd name="T87" fmla="*/ 1238 h 1315"/>
                <a:gd name="T88" fmla="*/ 224 w 2227"/>
                <a:gd name="T89" fmla="*/ 1170 h 1315"/>
                <a:gd name="T90" fmla="*/ 233 w 2227"/>
                <a:gd name="T91" fmla="*/ 1184 h 1315"/>
                <a:gd name="T92" fmla="*/ 14 w 2227"/>
                <a:gd name="T93" fmla="*/ 1312 h 1315"/>
                <a:gd name="T94" fmla="*/ 5 w 2227"/>
                <a:gd name="T95" fmla="*/ 1299 h 1315"/>
                <a:gd name="T96" fmla="*/ 70 w 2227"/>
                <a:gd name="T97" fmla="*/ 1270 h 1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27" h="1315">
                  <a:moveTo>
                    <a:pt x="2222" y="16"/>
                  </a:moveTo>
                  <a:lnTo>
                    <a:pt x="2125" y="73"/>
                  </a:lnTo>
                  <a:cubicBezTo>
                    <a:pt x="2121" y="75"/>
                    <a:pt x="2116" y="74"/>
                    <a:pt x="2114" y="70"/>
                  </a:cubicBezTo>
                  <a:cubicBezTo>
                    <a:pt x="2112" y="66"/>
                    <a:pt x="2113" y="62"/>
                    <a:pt x="2117" y="59"/>
                  </a:cubicBezTo>
                  <a:lnTo>
                    <a:pt x="2117" y="59"/>
                  </a:lnTo>
                  <a:lnTo>
                    <a:pt x="2213" y="3"/>
                  </a:lnTo>
                  <a:cubicBezTo>
                    <a:pt x="2217" y="0"/>
                    <a:pt x="2222" y="2"/>
                    <a:pt x="2224" y="5"/>
                  </a:cubicBezTo>
                  <a:cubicBezTo>
                    <a:pt x="2227" y="9"/>
                    <a:pt x="2225" y="14"/>
                    <a:pt x="2222" y="16"/>
                  </a:cubicBezTo>
                  <a:close/>
                  <a:moveTo>
                    <a:pt x="2056" y="114"/>
                  </a:moveTo>
                  <a:lnTo>
                    <a:pt x="1959" y="170"/>
                  </a:lnTo>
                  <a:cubicBezTo>
                    <a:pt x="1955" y="173"/>
                    <a:pt x="1950" y="171"/>
                    <a:pt x="1948" y="168"/>
                  </a:cubicBezTo>
                  <a:cubicBezTo>
                    <a:pt x="1946" y="164"/>
                    <a:pt x="1947" y="159"/>
                    <a:pt x="1951" y="157"/>
                  </a:cubicBezTo>
                  <a:lnTo>
                    <a:pt x="2048" y="100"/>
                  </a:lnTo>
                  <a:cubicBezTo>
                    <a:pt x="2051" y="98"/>
                    <a:pt x="2056" y="99"/>
                    <a:pt x="2059" y="103"/>
                  </a:cubicBezTo>
                  <a:cubicBezTo>
                    <a:pt x="2061" y="107"/>
                    <a:pt x="2060" y="111"/>
                    <a:pt x="2056" y="114"/>
                  </a:cubicBezTo>
                  <a:close/>
                  <a:moveTo>
                    <a:pt x="1890" y="211"/>
                  </a:moveTo>
                  <a:lnTo>
                    <a:pt x="1793" y="268"/>
                  </a:lnTo>
                  <a:cubicBezTo>
                    <a:pt x="1790" y="270"/>
                    <a:pt x="1785" y="269"/>
                    <a:pt x="1782" y="265"/>
                  </a:cubicBezTo>
                  <a:cubicBezTo>
                    <a:pt x="1780" y="261"/>
                    <a:pt x="1781" y="256"/>
                    <a:pt x="1785" y="254"/>
                  </a:cubicBezTo>
                  <a:lnTo>
                    <a:pt x="1882" y="197"/>
                  </a:lnTo>
                  <a:cubicBezTo>
                    <a:pt x="1886" y="195"/>
                    <a:pt x="1891" y="196"/>
                    <a:pt x="1893" y="200"/>
                  </a:cubicBezTo>
                  <a:cubicBezTo>
                    <a:pt x="1895" y="204"/>
                    <a:pt x="1894" y="209"/>
                    <a:pt x="1890" y="211"/>
                  </a:cubicBezTo>
                  <a:close/>
                  <a:moveTo>
                    <a:pt x="1724" y="308"/>
                  </a:moveTo>
                  <a:lnTo>
                    <a:pt x="1628" y="365"/>
                  </a:lnTo>
                  <a:cubicBezTo>
                    <a:pt x="1624" y="367"/>
                    <a:pt x="1619" y="366"/>
                    <a:pt x="1617" y="362"/>
                  </a:cubicBezTo>
                  <a:cubicBezTo>
                    <a:pt x="1614" y="358"/>
                    <a:pt x="1616" y="353"/>
                    <a:pt x="1619" y="351"/>
                  </a:cubicBezTo>
                  <a:lnTo>
                    <a:pt x="1716" y="294"/>
                  </a:lnTo>
                  <a:cubicBezTo>
                    <a:pt x="1720" y="292"/>
                    <a:pt x="1725" y="293"/>
                    <a:pt x="1727" y="297"/>
                  </a:cubicBezTo>
                  <a:cubicBezTo>
                    <a:pt x="1729" y="301"/>
                    <a:pt x="1728" y="306"/>
                    <a:pt x="1724" y="308"/>
                  </a:cubicBezTo>
                  <a:close/>
                  <a:moveTo>
                    <a:pt x="1559" y="406"/>
                  </a:moveTo>
                  <a:lnTo>
                    <a:pt x="1462" y="462"/>
                  </a:lnTo>
                  <a:cubicBezTo>
                    <a:pt x="1458" y="465"/>
                    <a:pt x="1453" y="463"/>
                    <a:pt x="1451" y="459"/>
                  </a:cubicBezTo>
                  <a:cubicBezTo>
                    <a:pt x="1449" y="456"/>
                    <a:pt x="1450" y="451"/>
                    <a:pt x="1454" y="448"/>
                  </a:cubicBezTo>
                  <a:lnTo>
                    <a:pt x="1550" y="392"/>
                  </a:lnTo>
                  <a:cubicBezTo>
                    <a:pt x="1554" y="389"/>
                    <a:pt x="1559" y="391"/>
                    <a:pt x="1561" y="395"/>
                  </a:cubicBezTo>
                  <a:cubicBezTo>
                    <a:pt x="1564" y="398"/>
                    <a:pt x="1562" y="403"/>
                    <a:pt x="1559" y="406"/>
                  </a:cubicBezTo>
                  <a:close/>
                  <a:moveTo>
                    <a:pt x="1393" y="503"/>
                  </a:moveTo>
                  <a:lnTo>
                    <a:pt x="1296" y="560"/>
                  </a:lnTo>
                  <a:cubicBezTo>
                    <a:pt x="1292" y="562"/>
                    <a:pt x="1287" y="561"/>
                    <a:pt x="1285" y="557"/>
                  </a:cubicBezTo>
                  <a:cubicBezTo>
                    <a:pt x="1283" y="553"/>
                    <a:pt x="1284" y="548"/>
                    <a:pt x="1288" y="546"/>
                  </a:cubicBezTo>
                  <a:lnTo>
                    <a:pt x="1385" y="489"/>
                  </a:lnTo>
                  <a:cubicBezTo>
                    <a:pt x="1388" y="487"/>
                    <a:pt x="1393" y="488"/>
                    <a:pt x="1396" y="492"/>
                  </a:cubicBezTo>
                  <a:cubicBezTo>
                    <a:pt x="1398" y="496"/>
                    <a:pt x="1397" y="501"/>
                    <a:pt x="1393" y="503"/>
                  </a:cubicBezTo>
                  <a:close/>
                  <a:moveTo>
                    <a:pt x="1227" y="600"/>
                  </a:moveTo>
                  <a:lnTo>
                    <a:pt x="1130" y="657"/>
                  </a:lnTo>
                  <a:cubicBezTo>
                    <a:pt x="1127" y="659"/>
                    <a:pt x="1122" y="658"/>
                    <a:pt x="1119" y="654"/>
                  </a:cubicBezTo>
                  <a:cubicBezTo>
                    <a:pt x="1117" y="650"/>
                    <a:pt x="1118" y="645"/>
                    <a:pt x="1122" y="643"/>
                  </a:cubicBezTo>
                  <a:lnTo>
                    <a:pt x="1219" y="586"/>
                  </a:lnTo>
                  <a:cubicBezTo>
                    <a:pt x="1223" y="584"/>
                    <a:pt x="1228" y="585"/>
                    <a:pt x="1230" y="589"/>
                  </a:cubicBezTo>
                  <a:cubicBezTo>
                    <a:pt x="1232" y="593"/>
                    <a:pt x="1231" y="598"/>
                    <a:pt x="1227" y="600"/>
                  </a:cubicBezTo>
                  <a:close/>
                  <a:moveTo>
                    <a:pt x="1061" y="697"/>
                  </a:moveTo>
                  <a:lnTo>
                    <a:pt x="965" y="754"/>
                  </a:lnTo>
                  <a:cubicBezTo>
                    <a:pt x="961" y="756"/>
                    <a:pt x="956" y="755"/>
                    <a:pt x="954" y="751"/>
                  </a:cubicBezTo>
                  <a:cubicBezTo>
                    <a:pt x="951" y="747"/>
                    <a:pt x="953" y="743"/>
                    <a:pt x="956" y="740"/>
                  </a:cubicBezTo>
                  <a:lnTo>
                    <a:pt x="1053" y="684"/>
                  </a:lnTo>
                  <a:cubicBezTo>
                    <a:pt x="1057" y="681"/>
                    <a:pt x="1062" y="683"/>
                    <a:pt x="1064" y="686"/>
                  </a:cubicBezTo>
                  <a:cubicBezTo>
                    <a:pt x="1066" y="690"/>
                    <a:pt x="1065" y="695"/>
                    <a:pt x="1061" y="697"/>
                  </a:cubicBezTo>
                  <a:close/>
                  <a:moveTo>
                    <a:pt x="896" y="795"/>
                  </a:moveTo>
                  <a:lnTo>
                    <a:pt x="799" y="851"/>
                  </a:lnTo>
                  <a:cubicBezTo>
                    <a:pt x="795" y="854"/>
                    <a:pt x="790" y="852"/>
                    <a:pt x="788" y="849"/>
                  </a:cubicBezTo>
                  <a:cubicBezTo>
                    <a:pt x="786" y="845"/>
                    <a:pt x="787" y="840"/>
                    <a:pt x="791" y="838"/>
                  </a:cubicBezTo>
                  <a:lnTo>
                    <a:pt x="887" y="781"/>
                  </a:lnTo>
                  <a:cubicBezTo>
                    <a:pt x="891" y="779"/>
                    <a:pt x="896" y="780"/>
                    <a:pt x="898" y="784"/>
                  </a:cubicBezTo>
                  <a:cubicBezTo>
                    <a:pt x="901" y="788"/>
                    <a:pt x="899" y="792"/>
                    <a:pt x="896" y="795"/>
                  </a:cubicBezTo>
                  <a:close/>
                  <a:moveTo>
                    <a:pt x="730" y="892"/>
                  </a:moveTo>
                  <a:lnTo>
                    <a:pt x="633" y="949"/>
                  </a:lnTo>
                  <a:cubicBezTo>
                    <a:pt x="629" y="951"/>
                    <a:pt x="624" y="950"/>
                    <a:pt x="622" y="946"/>
                  </a:cubicBezTo>
                  <a:cubicBezTo>
                    <a:pt x="620" y="942"/>
                    <a:pt x="621" y="937"/>
                    <a:pt x="625" y="935"/>
                  </a:cubicBezTo>
                  <a:lnTo>
                    <a:pt x="722" y="878"/>
                  </a:lnTo>
                  <a:cubicBezTo>
                    <a:pt x="725" y="876"/>
                    <a:pt x="730" y="877"/>
                    <a:pt x="733" y="881"/>
                  </a:cubicBezTo>
                  <a:cubicBezTo>
                    <a:pt x="735" y="885"/>
                    <a:pt x="734" y="890"/>
                    <a:pt x="730" y="892"/>
                  </a:cubicBezTo>
                  <a:close/>
                  <a:moveTo>
                    <a:pt x="564" y="989"/>
                  </a:moveTo>
                  <a:lnTo>
                    <a:pt x="467" y="1046"/>
                  </a:lnTo>
                  <a:cubicBezTo>
                    <a:pt x="464" y="1048"/>
                    <a:pt x="459" y="1047"/>
                    <a:pt x="456" y="1043"/>
                  </a:cubicBezTo>
                  <a:cubicBezTo>
                    <a:pt x="454" y="1039"/>
                    <a:pt x="455" y="1034"/>
                    <a:pt x="459" y="1032"/>
                  </a:cubicBezTo>
                  <a:lnTo>
                    <a:pt x="556" y="975"/>
                  </a:lnTo>
                  <a:cubicBezTo>
                    <a:pt x="560" y="973"/>
                    <a:pt x="565" y="974"/>
                    <a:pt x="567" y="978"/>
                  </a:cubicBezTo>
                  <a:cubicBezTo>
                    <a:pt x="569" y="982"/>
                    <a:pt x="568" y="987"/>
                    <a:pt x="564" y="989"/>
                  </a:cubicBezTo>
                  <a:close/>
                  <a:moveTo>
                    <a:pt x="398" y="1087"/>
                  </a:moveTo>
                  <a:lnTo>
                    <a:pt x="302" y="1143"/>
                  </a:lnTo>
                  <a:cubicBezTo>
                    <a:pt x="298" y="1146"/>
                    <a:pt x="293" y="1144"/>
                    <a:pt x="291" y="1140"/>
                  </a:cubicBezTo>
                  <a:cubicBezTo>
                    <a:pt x="288" y="1137"/>
                    <a:pt x="290" y="1132"/>
                    <a:pt x="293" y="1129"/>
                  </a:cubicBezTo>
                  <a:lnTo>
                    <a:pt x="390" y="1073"/>
                  </a:lnTo>
                  <a:cubicBezTo>
                    <a:pt x="394" y="1070"/>
                    <a:pt x="399" y="1072"/>
                    <a:pt x="401" y="1076"/>
                  </a:cubicBezTo>
                  <a:cubicBezTo>
                    <a:pt x="403" y="1079"/>
                    <a:pt x="402" y="1084"/>
                    <a:pt x="398" y="1087"/>
                  </a:cubicBezTo>
                  <a:close/>
                  <a:moveTo>
                    <a:pt x="233" y="1184"/>
                  </a:moveTo>
                  <a:lnTo>
                    <a:pt x="136" y="1241"/>
                  </a:lnTo>
                  <a:cubicBezTo>
                    <a:pt x="132" y="1243"/>
                    <a:pt x="127" y="1242"/>
                    <a:pt x="125" y="1238"/>
                  </a:cubicBezTo>
                  <a:cubicBezTo>
                    <a:pt x="123" y="1234"/>
                    <a:pt x="124" y="1229"/>
                    <a:pt x="128" y="1227"/>
                  </a:cubicBezTo>
                  <a:lnTo>
                    <a:pt x="224" y="1170"/>
                  </a:lnTo>
                  <a:cubicBezTo>
                    <a:pt x="228" y="1168"/>
                    <a:pt x="233" y="1169"/>
                    <a:pt x="235" y="1173"/>
                  </a:cubicBezTo>
                  <a:cubicBezTo>
                    <a:pt x="238" y="1177"/>
                    <a:pt x="236" y="1182"/>
                    <a:pt x="233" y="1184"/>
                  </a:cubicBezTo>
                  <a:close/>
                  <a:moveTo>
                    <a:pt x="67" y="1281"/>
                  </a:moveTo>
                  <a:lnTo>
                    <a:pt x="14" y="1312"/>
                  </a:lnTo>
                  <a:cubicBezTo>
                    <a:pt x="10" y="1315"/>
                    <a:pt x="5" y="1313"/>
                    <a:pt x="3" y="1310"/>
                  </a:cubicBezTo>
                  <a:cubicBezTo>
                    <a:pt x="0" y="1306"/>
                    <a:pt x="2" y="1301"/>
                    <a:pt x="5" y="1299"/>
                  </a:cubicBezTo>
                  <a:lnTo>
                    <a:pt x="59" y="1267"/>
                  </a:lnTo>
                  <a:cubicBezTo>
                    <a:pt x="62" y="1265"/>
                    <a:pt x="67" y="1266"/>
                    <a:pt x="70" y="1270"/>
                  </a:cubicBezTo>
                  <a:cubicBezTo>
                    <a:pt x="72" y="1274"/>
                    <a:pt x="71" y="1279"/>
                    <a:pt x="67" y="1281"/>
                  </a:cubicBez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CA"/>
            </a:p>
          </p:txBody>
        </p:sp>
        <p:sp>
          <p:nvSpPr>
            <p:cNvPr id="173" name="Freeform 109"/>
            <p:cNvSpPr>
              <a:spLocks noEditPoints="1"/>
            </p:cNvSpPr>
            <p:nvPr/>
          </p:nvSpPr>
          <p:spPr bwMode="auto">
            <a:xfrm flipH="1">
              <a:off x="6528402" y="2254593"/>
              <a:ext cx="47938" cy="958917"/>
            </a:xfrm>
            <a:custGeom>
              <a:avLst/>
              <a:gdLst>
                <a:gd name="T0" fmla="*/ 2125 w 2227"/>
                <a:gd name="T1" fmla="*/ 73 h 1315"/>
                <a:gd name="T2" fmla="*/ 2117 w 2227"/>
                <a:gd name="T3" fmla="*/ 59 h 1315"/>
                <a:gd name="T4" fmla="*/ 2213 w 2227"/>
                <a:gd name="T5" fmla="*/ 3 h 1315"/>
                <a:gd name="T6" fmla="*/ 2222 w 2227"/>
                <a:gd name="T7" fmla="*/ 16 h 1315"/>
                <a:gd name="T8" fmla="*/ 1959 w 2227"/>
                <a:gd name="T9" fmla="*/ 170 h 1315"/>
                <a:gd name="T10" fmla="*/ 1951 w 2227"/>
                <a:gd name="T11" fmla="*/ 157 h 1315"/>
                <a:gd name="T12" fmla="*/ 2059 w 2227"/>
                <a:gd name="T13" fmla="*/ 103 h 1315"/>
                <a:gd name="T14" fmla="*/ 1890 w 2227"/>
                <a:gd name="T15" fmla="*/ 211 h 1315"/>
                <a:gd name="T16" fmla="*/ 1782 w 2227"/>
                <a:gd name="T17" fmla="*/ 265 h 1315"/>
                <a:gd name="T18" fmla="*/ 1882 w 2227"/>
                <a:gd name="T19" fmla="*/ 197 h 1315"/>
                <a:gd name="T20" fmla="*/ 1890 w 2227"/>
                <a:gd name="T21" fmla="*/ 211 h 1315"/>
                <a:gd name="T22" fmla="*/ 1628 w 2227"/>
                <a:gd name="T23" fmla="*/ 365 h 1315"/>
                <a:gd name="T24" fmla="*/ 1619 w 2227"/>
                <a:gd name="T25" fmla="*/ 351 h 1315"/>
                <a:gd name="T26" fmla="*/ 1727 w 2227"/>
                <a:gd name="T27" fmla="*/ 297 h 1315"/>
                <a:gd name="T28" fmla="*/ 1559 w 2227"/>
                <a:gd name="T29" fmla="*/ 406 h 1315"/>
                <a:gd name="T30" fmla="*/ 1451 w 2227"/>
                <a:gd name="T31" fmla="*/ 459 h 1315"/>
                <a:gd name="T32" fmla="*/ 1550 w 2227"/>
                <a:gd name="T33" fmla="*/ 392 h 1315"/>
                <a:gd name="T34" fmla="*/ 1559 w 2227"/>
                <a:gd name="T35" fmla="*/ 406 h 1315"/>
                <a:gd name="T36" fmla="*/ 1296 w 2227"/>
                <a:gd name="T37" fmla="*/ 560 h 1315"/>
                <a:gd name="T38" fmla="*/ 1288 w 2227"/>
                <a:gd name="T39" fmla="*/ 546 h 1315"/>
                <a:gd name="T40" fmla="*/ 1396 w 2227"/>
                <a:gd name="T41" fmla="*/ 492 h 1315"/>
                <a:gd name="T42" fmla="*/ 1227 w 2227"/>
                <a:gd name="T43" fmla="*/ 600 h 1315"/>
                <a:gd name="T44" fmla="*/ 1119 w 2227"/>
                <a:gd name="T45" fmla="*/ 654 h 1315"/>
                <a:gd name="T46" fmla="*/ 1219 w 2227"/>
                <a:gd name="T47" fmla="*/ 586 h 1315"/>
                <a:gd name="T48" fmla="*/ 1227 w 2227"/>
                <a:gd name="T49" fmla="*/ 600 h 1315"/>
                <a:gd name="T50" fmla="*/ 965 w 2227"/>
                <a:gd name="T51" fmla="*/ 754 h 1315"/>
                <a:gd name="T52" fmla="*/ 956 w 2227"/>
                <a:gd name="T53" fmla="*/ 740 h 1315"/>
                <a:gd name="T54" fmla="*/ 1064 w 2227"/>
                <a:gd name="T55" fmla="*/ 686 h 1315"/>
                <a:gd name="T56" fmla="*/ 896 w 2227"/>
                <a:gd name="T57" fmla="*/ 795 h 1315"/>
                <a:gd name="T58" fmla="*/ 788 w 2227"/>
                <a:gd name="T59" fmla="*/ 849 h 1315"/>
                <a:gd name="T60" fmla="*/ 887 w 2227"/>
                <a:gd name="T61" fmla="*/ 781 h 1315"/>
                <a:gd name="T62" fmla="*/ 896 w 2227"/>
                <a:gd name="T63" fmla="*/ 795 h 1315"/>
                <a:gd name="T64" fmla="*/ 633 w 2227"/>
                <a:gd name="T65" fmla="*/ 949 h 1315"/>
                <a:gd name="T66" fmla="*/ 625 w 2227"/>
                <a:gd name="T67" fmla="*/ 935 h 1315"/>
                <a:gd name="T68" fmla="*/ 733 w 2227"/>
                <a:gd name="T69" fmla="*/ 881 h 1315"/>
                <a:gd name="T70" fmla="*/ 564 w 2227"/>
                <a:gd name="T71" fmla="*/ 989 h 1315"/>
                <a:gd name="T72" fmla="*/ 456 w 2227"/>
                <a:gd name="T73" fmla="*/ 1043 h 1315"/>
                <a:gd name="T74" fmla="*/ 556 w 2227"/>
                <a:gd name="T75" fmla="*/ 975 h 1315"/>
                <a:gd name="T76" fmla="*/ 564 w 2227"/>
                <a:gd name="T77" fmla="*/ 989 h 1315"/>
                <a:gd name="T78" fmla="*/ 302 w 2227"/>
                <a:gd name="T79" fmla="*/ 1143 h 1315"/>
                <a:gd name="T80" fmla="*/ 293 w 2227"/>
                <a:gd name="T81" fmla="*/ 1129 h 1315"/>
                <a:gd name="T82" fmla="*/ 401 w 2227"/>
                <a:gd name="T83" fmla="*/ 1076 h 1315"/>
                <a:gd name="T84" fmla="*/ 233 w 2227"/>
                <a:gd name="T85" fmla="*/ 1184 h 1315"/>
                <a:gd name="T86" fmla="*/ 125 w 2227"/>
                <a:gd name="T87" fmla="*/ 1238 h 1315"/>
                <a:gd name="T88" fmla="*/ 224 w 2227"/>
                <a:gd name="T89" fmla="*/ 1170 h 1315"/>
                <a:gd name="T90" fmla="*/ 233 w 2227"/>
                <a:gd name="T91" fmla="*/ 1184 h 1315"/>
                <a:gd name="T92" fmla="*/ 14 w 2227"/>
                <a:gd name="T93" fmla="*/ 1312 h 1315"/>
                <a:gd name="T94" fmla="*/ 5 w 2227"/>
                <a:gd name="T95" fmla="*/ 1299 h 1315"/>
                <a:gd name="T96" fmla="*/ 70 w 2227"/>
                <a:gd name="T97" fmla="*/ 1270 h 1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27" h="1315">
                  <a:moveTo>
                    <a:pt x="2222" y="16"/>
                  </a:moveTo>
                  <a:lnTo>
                    <a:pt x="2125" y="73"/>
                  </a:lnTo>
                  <a:cubicBezTo>
                    <a:pt x="2121" y="75"/>
                    <a:pt x="2116" y="74"/>
                    <a:pt x="2114" y="70"/>
                  </a:cubicBezTo>
                  <a:cubicBezTo>
                    <a:pt x="2112" y="66"/>
                    <a:pt x="2113" y="62"/>
                    <a:pt x="2117" y="59"/>
                  </a:cubicBezTo>
                  <a:lnTo>
                    <a:pt x="2117" y="59"/>
                  </a:lnTo>
                  <a:lnTo>
                    <a:pt x="2213" y="3"/>
                  </a:lnTo>
                  <a:cubicBezTo>
                    <a:pt x="2217" y="0"/>
                    <a:pt x="2222" y="2"/>
                    <a:pt x="2224" y="5"/>
                  </a:cubicBezTo>
                  <a:cubicBezTo>
                    <a:pt x="2227" y="9"/>
                    <a:pt x="2225" y="14"/>
                    <a:pt x="2222" y="16"/>
                  </a:cubicBezTo>
                  <a:close/>
                  <a:moveTo>
                    <a:pt x="2056" y="114"/>
                  </a:moveTo>
                  <a:lnTo>
                    <a:pt x="1959" y="170"/>
                  </a:lnTo>
                  <a:cubicBezTo>
                    <a:pt x="1955" y="173"/>
                    <a:pt x="1950" y="171"/>
                    <a:pt x="1948" y="168"/>
                  </a:cubicBezTo>
                  <a:cubicBezTo>
                    <a:pt x="1946" y="164"/>
                    <a:pt x="1947" y="159"/>
                    <a:pt x="1951" y="157"/>
                  </a:cubicBezTo>
                  <a:lnTo>
                    <a:pt x="2048" y="100"/>
                  </a:lnTo>
                  <a:cubicBezTo>
                    <a:pt x="2051" y="98"/>
                    <a:pt x="2056" y="99"/>
                    <a:pt x="2059" y="103"/>
                  </a:cubicBezTo>
                  <a:cubicBezTo>
                    <a:pt x="2061" y="107"/>
                    <a:pt x="2060" y="111"/>
                    <a:pt x="2056" y="114"/>
                  </a:cubicBezTo>
                  <a:close/>
                  <a:moveTo>
                    <a:pt x="1890" y="211"/>
                  </a:moveTo>
                  <a:lnTo>
                    <a:pt x="1793" y="268"/>
                  </a:lnTo>
                  <a:cubicBezTo>
                    <a:pt x="1790" y="270"/>
                    <a:pt x="1785" y="269"/>
                    <a:pt x="1782" y="265"/>
                  </a:cubicBezTo>
                  <a:cubicBezTo>
                    <a:pt x="1780" y="261"/>
                    <a:pt x="1781" y="256"/>
                    <a:pt x="1785" y="254"/>
                  </a:cubicBezTo>
                  <a:lnTo>
                    <a:pt x="1882" y="197"/>
                  </a:lnTo>
                  <a:cubicBezTo>
                    <a:pt x="1886" y="195"/>
                    <a:pt x="1891" y="196"/>
                    <a:pt x="1893" y="200"/>
                  </a:cubicBezTo>
                  <a:cubicBezTo>
                    <a:pt x="1895" y="204"/>
                    <a:pt x="1894" y="209"/>
                    <a:pt x="1890" y="211"/>
                  </a:cubicBezTo>
                  <a:close/>
                  <a:moveTo>
                    <a:pt x="1724" y="308"/>
                  </a:moveTo>
                  <a:lnTo>
                    <a:pt x="1628" y="365"/>
                  </a:lnTo>
                  <a:cubicBezTo>
                    <a:pt x="1624" y="367"/>
                    <a:pt x="1619" y="366"/>
                    <a:pt x="1617" y="362"/>
                  </a:cubicBezTo>
                  <a:cubicBezTo>
                    <a:pt x="1614" y="358"/>
                    <a:pt x="1616" y="353"/>
                    <a:pt x="1619" y="351"/>
                  </a:cubicBezTo>
                  <a:lnTo>
                    <a:pt x="1716" y="294"/>
                  </a:lnTo>
                  <a:cubicBezTo>
                    <a:pt x="1720" y="292"/>
                    <a:pt x="1725" y="293"/>
                    <a:pt x="1727" y="297"/>
                  </a:cubicBezTo>
                  <a:cubicBezTo>
                    <a:pt x="1729" y="301"/>
                    <a:pt x="1728" y="306"/>
                    <a:pt x="1724" y="308"/>
                  </a:cubicBezTo>
                  <a:close/>
                  <a:moveTo>
                    <a:pt x="1559" y="406"/>
                  </a:moveTo>
                  <a:lnTo>
                    <a:pt x="1462" y="462"/>
                  </a:lnTo>
                  <a:cubicBezTo>
                    <a:pt x="1458" y="465"/>
                    <a:pt x="1453" y="463"/>
                    <a:pt x="1451" y="459"/>
                  </a:cubicBezTo>
                  <a:cubicBezTo>
                    <a:pt x="1449" y="456"/>
                    <a:pt x="1450" y="451"/>
                    <a:pt x="1454" y="448"/>
                  </a:cubicBezTo>
                  <a:lnTo>
                    <a:pt x="1550" y="392"/>
                  </a:lnTo>
                  <a:cubicBezTo>
                    <a:pt x="1554" y="389"/>
                    <a:pt x="1559" y="391"/>
                    <a:pt x="1561" y="395"/>
                  </a:cubicBezTo>
                  <a:cubicBezTo>
                    <a:pt x="1564" y="398"/>
                    <a:pt x="1562" y="403"/>
                    <a:pt x="1559" y="406"/>
                  </a:cubicBezTo>
                  <a:close/>
                  <a:moveTo>
                    <a:pt x="1393" y="503"/>
                  </a:moveTo>
                  <a:lnTo>
                    <a:pt x="1296" y="560"/>
                  </a:lnTo>
                  <a:cubicBezTo>
                    <a:pt x="1292" y="562"/>
                    <a:pt x="1287" y="561"/>
                    <a:pt x="1285" y="557"/>
                  </a:cubicBezTo>
                  <a:cubicBezTo>
                    <a:pt x="1283" y="553"/>
                    <a:pt x="1284" y="548"/>
                    <a:pt x="1288" y="546"/>
                  </a:cubicBezTo>
                  <a:lnTo>
                    <a:pt x="1385" y="489"/>
                  </a:lnTo>
                  <a:cubicBezTo>
                    <a:pt x="1388" y="487"/>
                    <a:pt x="1393" y="488"/>
                    <a:pt x="1396" y="492"/>
                  </a:cubicBezTo>
                  <a:cubicBezTo>
                    <a:pt x="1398" y="496"/>
                    <a:pt x="1397" y="501"/>
                    <a:pt x="1393" y="503"/>
                  </a:cubicBezTo>
                  <a:close/>
                  <a:moveTo>
                    <a:pt x="1227" y="600"/>
                  </a:moveTo>
                  <a:lnTo>
                    <a:pt x="1130" y="657"/>
                  </a:lnTo>
                  <a:cubicBezTo>
                    <a:pt x="1127" y="659"/>
                    <a:pt x="1122" y="658"/>
                    <a:pt x="1119" y="654"/>
                  </a:cubicBezTo>
                  <a:cubicBezTo>
                    <a:pt x="1117" y="650"/>
                    <a:pt x="1118" y="645"/>
                    <a:pt x="1122" y="643"/>
                  </a:cubicBezTo>
                  <a:lnTo>
                    <a:pt x="1219" y="586"/>
                  </a:lnTo>
                  <a:cubicBezTo>
                    <a:pt x="1223" y="584"/>
                    <a:pt x="1228" y="585"/>
                    <a:pt x="1230" y="589"/>
                  </a:cubicBezTo>
                  <a:cubicBezTo>
                    <a:pt x="1232" y="593"/>
                    <a:pt x="1231" y="598"/>
                    <a:pt x="1227" y="600"/>
                  </a:cubicBezTo>
                  <a:close/>
                  <a:moveTo>
                    <a:pt x="1061" y="697"/>
                  </a:moveTo>
                  <a:lnTo>
                    <a:pt x="965" y="754"/>
                  </a:lnTo>
                  <a:cubicBezTo>
                    <a:pt x="961" y="756"/>
                    <a:pt x="956" y="755"/>
                    <a:pt x="954" y="751"/>
                  </a:cubicBezTo>
                  <a:cubicBezTo>
                    <a:pt x="951" y="747"/>
                    <a:pt x="953" y="743"/>
                    <a:pt x="956" y="740"/>
                  </a:cubicBezTo>
                  <a:lnTo>
                    <a:pt x="1053" y="684"/>
                  </a:lnTo>
                  <a:cubicBezTo>
                    <a:pt x="1057" y="681"/>
                    <a:pt x="1062" y="683"/>
                    <a:pt x="1064" y="686"/>
                  </a:cubicBezTo>
                  <a:cubicBezTo>
                    <a:pt x="1066" y="690"/>
                    <a:pt x="1065" y="695"/>
                    <a:pt x="1061" y="697"/>
                  </a:cubicBezTo>
                  <a:close/>
                  <a:moveTo>
                    <a:pt x="896" y="795"/>
                  </a:moveTo>
                  <a:lnTo>
                    <a:pt x="799" y="851"/>
                  </a:lnTo>
                  <a:cubicBezTo>
                    <a:pt x="795" y="854"/>
                    <a:pt x="790" y="852"/>
                    <a:pt x="788" y="849"/>
                  </a:cubicBezTo>
                  <a:cubicBezTo>
                    <a:pt x="786" y="845"/>
                    <a:pt x="787" y="840"/>
                    <a:pt x="791" y="838"/>
                  </a:cubicBezTo>
                  <a:lnTo>
                    <a:pt x="887" y="781"/>
                  </a:lnTo>
                  <a:cubicBezTo>
                    <a:pt x="891" y="779"/>
                    <a:pt x="896" y="780"/>
                    <a:pt x="898" y="784"/>
                  </a:cubicBezTo>
                  <a:cubicBezTo>
                    <a:pt x="901" y="788"/>
                    <a:pt x="899" y="792"/>
                    <a:pt x="896" y="795"/>
                  </a:cubicBezTo>
                  <a:close/>
                  <a:moveTo>
                    <a:pt x="730" y="892"/>
                  </a:moveTo>
                  <a:lnTo>
                    <a:pt x="633" y="949"/>
                  </a:lnTo>
                  <a:cubicBezTo>
                    <a:pt x="629" y="951"/>
                    <a:pt x="624" y="950"/>
                    <a:pt x="622" y="946"/>
                  </a:cubicBezTo>
                  <a:cubicBezTo>
                    <a:pt x="620" y="942"/>
                    <a:pt x="621" y="937"/>
                    <a:pt x="625" y="935"/>
                  </a:cubicBezTo>
                  <a:lnTo>
                    <a:pt x="722" y="878"/>
                  </a:lnTo>
                  <a:cubicBezTo>
                    <a:pt x="725" y="876"/>
                    <a:pt x="730" y="877"/>
                    <a:pt x="733" y="881"/>
                  </a:cubicBezTo>
                  <a:cubicBezTo>
                    <a:pt x="735" y="885"/>
                    <a:pt x="734" y="890"/>
                    <a:pt x="730" y="892"/>
                  </a:cubicBezTo>
                  <a:close/>
                  <a:moveTo>
                    <a:pt x="564" y="989"/>
                  </a:moveTo>
                  <a:lnTo>
                    <a:pt x="467" y="1046"/>
                  </a:lnTo>
                  <a:cubicBezTo>
                    <a:pt x="464" y="1048"/>
                    <a:pt x="459" y="1047"/>
                    <a:pt x="456" y="1043"/>
                  </a:cubicBezTo>
                  <a:cubicBezTo>
                    <a:pt x="454" y="1039"/>
                    <a:pt x="455" y="1034"/>
                    <a:pt x="459" y="1032"/>
                  </a:cubicBezTo>
                  <a:lnTo>
                    <a:pt x="556" y="975"/>
                  </a:lnTo>
                  <a:cubicBezTo>
                    <a:pt x="560" y="973"/>
                    <a:pt x="565" y="974"/>
                    <a:pt x="567" y="978"/>
                  </a:cubicBezTo>
                  <a:cubicBezTo>
                    <a:pt x="569" y="982"/>
                    <a:pt x="568" y="987"/>
                    <a:pt x="564" y="989"/>
                  </a:cubicBezTo>
                  <a:close/>
                  <a:moveTo>
                    <a:pt x="398" y="1087"/>
                  </a:moveTo>
                  <a:lnTo>
                    <a:pt x="302" y="1143"/>
                  </a:lnTo>
                  <a:cubicBezTo>
                    <a:pt x="298" y="1146"/>
                    <a:pt x="293" y="1144"/>
                    <a:pt x="291" y="1140"/>
                  </a:cubicBezTo>
                  <a:cubicBezTo>
                    <a:pt x="288" y="1137"/>
                    <a:pt x="290" y="1132"/>
                    <a:pt x="293" y="1129"/>
                  </a:cubicBezTo>
                  <a:lnTo>
                    <a:pt x="390" y="1073"/>
                  </a:lnTo>
                  <a:cubicBezTo>
                    <a:pt x="394" y="1070"/>
                    <a:pt x="399" y="1072"/>
                    <a:pt x="401" y="1076"/>
                  </a:cubicBezTo>
                  <a:cubicBezTo>
                    <a:pt x="403" y="1079"/>
                    <a:pt x="402" y="1084"/>
                    <a:pt x="398" y="1087"/>
                  </a:cubicBezTo>
                  <a:close/>
                  <a:moveTo>
                    <a:pt x="233" y="1184"/>
                  </a:moveTo>
                  <a:lnTo>
                    <a:pt x="136" y="1241"/>
                  </a:lnTo>
                  <a:cubicBezTo>
                    <a:pt x="132" y="1243"/>
                    <a:pt x="127" y="1242"/>
                    <a:pt x="125" y="1238"/>
                  </a:cubicBezTo>
                  <a:cubicBezTo>
                    <a:pt x="123" y="1234"/>
                    <a:pt x="124" y="1229"/>
                    <a:pt x="128" y="1227"/>
                  </a:cubicBezTo>
                  <a:lnTo>
                    <a:pt x="224" y="1170"/>
                  </a:lnTo>
                  <a:cubicBezTo>
                    <a:pt x="228" y="1168"/>
                    <a:pt x="233" y="1169"/>
                    <a:pt x="235" y="1173"/>
                  </a:cubicBezTo>
                  <a:cubicBezTo>
                    <a:pt x="238" y="1177"/>
                    <a:pt x="236" y="1182"/>
                    <a:pt x="233" y="1184"/>
                  </a:cubicBezTo>
                  <a:close/>
                  <a:moveTo>
                    <a:pt x="67" y="1281"/>
                  </a:moveTo>
                  <a:lnTo>
                    <a:pt x="14" y="1312"/>
                  </a:lnTo>
                  <a:cubicBezTo>
                    <a:pt x="10" y="1315"/>
                    <a:pt x="5" y="1313"/>
                    <a:pt x="3" y="1310"/>
                  </a:cubicBezTo>
                  <a:cubicBezTo>
                    <a:pt x="0" y="1306"/>
                    <a:pt x="2" y="1301"/>
                    <a:pt x="5" y="1299"/>
                  </a:cubicBezTo>
                  <a:lnTo>
                    <a:pt x="59" y="1267"/>
                  </a:lnTo>
                  <a:cubicBezTo>
                    <a:pt x="62" y="1265"/>
                    <a:pt x="67" y="1266"/>
                    <a:pt x="70" y="1270"/>
                  </a:cubicBezTo>
                  <a:cubicBezTo>
                    <a:pt x="72" y="1274"/>
                    <a:pt x="71" y="1279"/>
                    <a:pt x="67" y="1281"/>
                  </a:cubicBez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CA"/>
            </a:p>
          </p:txBody>
        </p:sp>
        <p:sp>
          <p:nvSpPr>
            <p:cNvPr id="174" name="Freeform 109"/>
            <p:cNvSpPr>
              <a:spLocks noEditPoints="1"/>
            </p:cNvSpPr>
            <p:nvPr/>
          </p:nvSpPr>
          <p:spPr bwMode="auto">
            <a:xfrm flipH="1">
              <a:off x="2482688" y="2255648"/>
              <a:ext cx="47938" cy="1070042"/>
            </a:xfrm>
            <a:custGeom>
              <a:avLst/>
              <a:gdLst>
                <a:gd name="T0" fmla="*/ 2125 w 2227"/>
                <a:gd name="T1" fmla="*/ 73 h 1315"/>
                <a:gd name="T2" fmla="*/ 2117 w 2227"/>
                <a:gd name="T3" fmla="*/ 59 h 1315"/>
                <a:gd name="T4" fmla="*/ 2213 w 2227"/>
                <a:gd name="T5" fmla="*/ 3 h 1315"/>
                <a:gd name="T6" fmla="*/ 2222 w 2227"/>
                <a:gd name="T7" fmla="*/ 16 h 1315"/>
                <a:gd name="T8" fmla="*/ 1959 w 2227"/>
                <a:gd name="T9" fmla="*/ 170 h 1315"/>
                <a:gd name="T10" fmla="*/ 1951 w 2227"/>
                <a:gd name="T11" fmla="*/ 157 h 1315"/>
                <a:gd name="T12" fmla="*/ 2059 w 2227"/>
                <a:gd name="T13" fmla="*/ 103 h 1315"/>
                <a:gd name="T14" fmla="*/ 1890 w 2227"/>
                <a:gd name="T15" fmla="*/ 211 h 1315"/>
                <a:gd name="T16" fmla="*/ 1782 w 2227"/>
                <a:gd name="T17" fmla="*/ 265 h 1315"/>
                <a:gd name="T18" fmla="*/ 1882 w 2227"/>
                <a:gd name="T19" fmla="*/ 197 h 1315"/>
                <a:gd name="T20" fmla="*/ 1890 w 2227"/>
                <a:gd name="T21" fmla="*/ 211 h 1315"/>
                <a:gd name="T22" fmla="*/ 1628 w 2227"/>
                <a:gd name="T23" fmla="*/ 365 h 1315"/>
                <a:gd name="T24" fmla="*/ 1619 w 2227"/>
                <a:gd name="T25" fmla="*/ 351 h 1315"/>
                <a:gd name="T26" fmla="*/ 1727 w 2227"/>
                <a:gd name="T27" fmla="*/ 297 h 1315"/>
                <a:gd name="T28" fmla="*/ 1559 w 2227"/>
                <a:gd name="T29" fmla="*/ 406 h 1315"/>
                <a:gd name="T30" fmla="*/ 1451 w 2227"/>
                <a:gd name="T31" fmla="*/ 459 h 1315"/>
                <a:gd name="T32" fmla="*/ 1550 w 2227"/>
                <a:gd name="T33" fmla="*/ 392 h 1315"/>
                <a:gd name="T34" fmla="*/ 1559 w 2227"/>
                <a:gd name="T35" fmla="*/ 406 h 1315"/>
                <a:gd name="T36" fmla="*/ 1296 w 2227"/>
                <a:gd name="T37" fmla="*/ 560 h 1315"/>
                <a:gd name="T38" fmla="*/ 1288 w 2227"/>
                <a:gd name="T39" fmla="*/ 546 h 1315"/>
                <a:gd name="T40" fmla="*/ 1396 w 2227"/>
                <a:gd name="T41" fmla="*/ 492 h 1315"/>
                <a:gd name="T42" fmla="*/ 1227 w 2227"/>
                <a:gd name="T43" fmla="*/ 600 h 1315"/>
                <a:gd name="T44" fmla="*/ 1119 w 2227"/>
                <a:gd name="T45" fmla="*/ 654 h 1315"/>
                <a:gd name="T46" fmla="*/ 1219 w 2227"/>
                <a:gd name="T47" fmla="*/ 586 h 1315"/>
                <a:gd name="T48" fmla="*/ 1227 w 2227"/>
                <a:gd name="T49" fmla="*/ 600 h 1315"/>
                <a:gd name="T50" fmla="*/ 965 w 2227"/>
                <a:gd name="T51" fmla="*/ 754 h 1315"/>
                <a:gd name="T52" fmla="*/ 956 w 2227"/>
                <a:gd name="T53" fmla="*/ 740 h 1315"/>
                <a:gd name="T54" fmla="*/ 1064 w 2227"/>
                <a:gd name="T55" fmla="*/ 686 h 1315"/>
                <a:gd name="T56" fmla="*/ 896 w 2227"/>
                <a:gd name="T57" fmla="*/ 795 h 1315"/>
                <a:gd name="T58" fmla="*/ 788 w 2227"/>
                <a:gd name="T59" fmla="*/ 849 h 1315"/>
                <a:gd name="T60" fmla="*/ 887 w 2227"/>
                <a:gd name="T61" fmla="*/ 781 h 1315"/>
                <a:gd name="T62" fmla="*/ 896 w 2227"/>
                <a:gd name="T63" fmla="*/ 795 h 1315"/>
                <a:gd name="T64" fmla="*/ 633 w 2227"/>
                <a:gd name="T65" fmla="*/ 949 h 1315"/>
                <a:gd name="T66" fmla="*/ 625 w 2227"/>
                <a:gd name="T67" fmla="*/ 935 h 1315"/>
                <a:gd name="T68" fmla="*/ 733 w 2227"/>
                <a:gd name="T69" fmla="*/ 881 h 1315"/>
                <a:gd name="T70" fmla="*/ 564 w 2227"/>
                <a:gd name="T71" fmla="*/ 989 h 1315"/>
                <a:gd name="T72" fmla="*/ 456 w 2227"/>
                <a:gd name="T73" fmla="*/ 1043 h 1315"/>
                <a:gd name="T74" fmla="*/ 556 w 2227"/>
                <a:gd name="T75" fmla="*/ 975 h 1315"/>
                <a:gd name="T76" fmla="*/ 564 w 2227"/>
                <a:gd name="T77" fmla="*/ 989 h 1315"/>
                <a:gd name="T78" fmla="*/ 302 w 2227"/>
                <a:gd name="T79" fmla="*/ 1143 h 1315"/>
                <a:gd name="T80" fmla="*/ 293 w 2227"/>
                <a:gd name="T81" fmla="*/ 1129 h 1315"/>
                <a:gd name="T82" fmla="*/ 401 w 2227"/>
                <a:gd name="T83" fmla="*/ 1076 h 1315"/>
                <a:gd name="T84" fmla="*/ 233 w 2227"/>
                <a:gd name="T85" fmla="*/ 1184 h 1315"/>
                <a:gd name="T86" fmla="*/ 125 w 2227"/>
                <a:gd name="T87" fmla="*/ 1238 h 1315"/>
                <a:gd name="T88" fmla="*/ 224 w 2227"/>
                <a:gd name="T89" fmla="*/ 1170 h 1315"/>
                <a:gd name="T90" fmla="*/ 233 w 2227"/>
                <a:gd name="T91" fmla="*/ 1184 h 1315"/>
                <a:gd name="T92" fmla="*/ 14 w 2227"/>
                <a:gd name="T93" fmla="*/ 1312 h 1315"/>
                <a:gd name="T94" fmla="*/ 5 w 2227"/>
                <a:gd name="T95" fmla="*/ 1299 h 1315"/>
                <a:gd name="T96" fmla="*/ 70 w 2227"/>
                <a:gd name="T97" fmla="*/ 1270 h 1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27" h="1315">
                  <a:moveTo>
                    <a:pt x="2222" y="16"/>
                  </a:moveTo>
                  <a:lnTo>
                    <a:pt x="2125" y="73"/>
                  </a:lnTo>
                  <a:cubicBezTo>
                    <a:pt x="2121" y="75"/>
                    <a:pt x="2116" y="74"/>
                    <a:pt x="2114" y="70"/>
                  </a:cubicBezTo>
                  <a:cubicBezTo>
                    <a:pt x="2112" y="66"/>
                    <a:pt x="2113" y="62"/>
                    <a:pt x="2117" y="59"/>
                  </a:cubicBezTo>
                  <a:lnTo>
                    <a:pt x="2117" y="59"/>
                  </a:lnTo>
                  <a:lnTo>
                    <a:pt x="2213" y="3"/>
                  </a:lnTo>
                  <a:cubicBezTo>
                    <a:pt x="2217" y="0"/>
                    <a:pt x="2222" y="2"/>
                    <a:pt x="2224" y="5"/>
                  </a:cubicBezTo>
                  <a:cubicBezTo>
                    <a:pt x="2227" y="9"/>
                    <a:pt x="2225" y="14"/>
                    <a:pt x="2222" y="16"/>
                  </a:cubicBezTo>
                  <a:close/>
                  <a:moveTo>
                    <a:pt x="2056" y="114"/>
                  </a:moveTo>
                  <a:lnTo>
                    <a:pt x="1959" y="170"/>
                  </a:lnTo>
                  <a:cubicBezTo>
                    <a:pt x="1955" y="173"/>
                    <a:pt x="1950" y="171"/>
                    <a:pt x="1948" y="168"/>
                  </a:cubicBezTo>
                  <a:cubicBezTo>
                    <a:pt x="1946" y="164"/>
                    <a:pt x="1947" y="159"/>
                    <a:pt x="1951" y="157"/>
                  </a:cubicBezTo>
                  <a:lnTo>
                    <a:pt x="2048" y="100"/>
                  </a:lnTo>
                  <a:cubicBezTo>
                    <a:pt x="2051" y="98"/>
                    <a:pt x="2056" y="99"/>
                    <a:pt x="2059" y="103"/>
                  </a:cubicBezTo>
                  <a:cubicBezTo>
                    <a:pt x="2061" y="107"/>
                    <a:pt x="2060" y="111"/>
                    <a:pt x="2056" y="114"/>
                  </a:cubicBezTo>
                  <a:close/>
                  <a:moveTo>
                    <a:pt x="1890" y="211"/>
                  </a:moveTo>
                  <a:lnTo>
                    <a:pt x="1793" y="268"/>
                  </a:lnTo>
                  <a:cubicBezTo>
                    <a:pt x="1790" y="270"/>
                    <a:pt x="1785" y="269"/>
                    <a:pt x="1782" y="265"/>
                  </a:cubicBezTo>
                  <a:cubicBezTo>
                    <a:pt x="1780" y="261"/>
                    <a:pt x="1781" y="256"/>
                    <a:pt x="1785" y="254"/>
                  </a:cubicBezTo>
                  <a:lnTo>
                    <a:pt x="1882" y="197"/>
                  </a:lnTo>
                  <a:cubicBezTo>
                    <a:pt x="1886" y="195"/>
                    <a:pt x="1891" y="196"/>
                    <a:pt x="1893" y="200"/>
                  </a:cubicBezTo>
                  <a:cubicBezTo>
                    <a:pt x="1895" y="204"/>
                    <a:pt x="1894" y="209"/>
                    <a:pt x="1890" y="211"/>
                  </a:cubicBezTo>
                  <a:close/>
                  <a:moveTo>
                    <a:pt x="1724" y="308"/>
                  </a:moveTo>
                  <a:lnTo>
                    <a:pt x="1628" y="365"/>
                  </a:lnTo>
                  <a:cubicBezTo>
                    <a:pt x="1624" y="367"/>
                    <a:pt x="1619" y="366"/>
                    <a:pt x="1617" y="362"/>
                  </a:cubicBezTo>
                  <a:cubicBezTo>
                    <a:pt x="1614" y="358"/>
                    <a:pt x="1616" y="353"/>
                    <a:pt x="1619" y="351"/>
                  </a:cubicBezTo>
                  <a:lnTo>
                    <a:pt x="1716" y="294"/>
                  </a:lnTo>
                  <a:cubicBezTo>
                    <a:pt x="1720" y="292"/>
                    <a:pt x="1725" y="293"/>
                    <a:pt x="1727" y="297"/>
                  </a:cubicBezTo>
                  <a:cubicBezTo>
                    <a:pt x="1729" y="301"/>
                    <a:pt x="1728" y="306"/>
                    <a:pt x="1724" y="308"/>
                  </a:cubicBezTo>
                  <a:close/>
                  <a:moveTo>
                    <a:pt x="1559" y="406"/>
                  </a:moveTo>
                  <a:lnTo>
                    <a:pt x="1462" y="462"/>
                  </a:lnTo>
                  <a:cubicBezTo>
                    <a:pt x="1458" y="465"/>
                    <a:pt x="1453" y="463"/>
                    <a:pt x="1451" y="459"/>
                  </a:cubicBezTo>
                  <a:cubicBezTo>
                    <a:pt x="1449" y="456"/>
                    <a:pt x="1450" y="451"/>
                    <a:pt x="1454" y="448"/>
                  </a:cubicBezTo>
                  <a:lnTo>
                    <a:pt x="1550" y="392"/>
                  </a:lnTo>
                  <a:cubicBezTo>
                    <a:pt x="1554" y="389"/>
                    <a:pt x="1559" y="391"/>
                    <a:pt x="1561" y="395"/>
                  </a:cubicBezTo>
                  <a:cubicBezTo>
                    <a:pt x="1564" y="398"/>
                    <a:pt x="1562" y="403"/>
                    <a:pt x="1559" y="406"/>
                  </a:cubicBezTo>
                  <a:close/>
                  <a:moveTo>
                    <a:pt x="1393" y="503"/>
                  </a:moveTo>
                  <a:lnTo>
                    <a:pt x="1296" y="560"/>
                  </a:lnTo>
                  <a:cubicBezTo>
                    <a:pt x="1292" y="562"/>
                    <a:pt x="1287" y="561"/>
                    <a:pt x="1285" y="557"/>
                  </a:cubicBezTo>
                  <a:cubicBezTo>
                    <a:pt x="1283" y="553"/>
                    <a:pt x="1284" y="548"/>
                    <a:pt x="1288" y="546"/>
                  </a:cubicBezTo>
                  <a:lnTo>
                    <a:pt x="1385" y="489"/>
                  </a:lnTo>
                  <a:cubicBezTo>
                    <a:pt x="1388" y="487"/>
                    <a:pt x="1393" y="488"/>
                    <a:pt x="1396" y="492"/>
                  </a:cubicBezTo>
                  <a:cubicBezTo>
                    <a:pt x="1398" y="496"/>
                    <a:pt x="1397" y="501"/>
                    <a:pt x="1393" y="503"/>
                  </a:cubicBezTo>
                  <a:close/>
                  <a:moveTo>
                    <a:pt x="1227" y="600"/>
                  </a:moveTo>
                  <a:lnTo>
                    <a:pt x="1130" y="657"/>
                  </a:lnTo>
                  <a:cubicBezTo>
                    <a:pt x="1127" y="659"/>
                    <a:pt x="1122" y="658"/>
                    <a:pt x="1119" y="654"/>
                  </a:cubicBezTo>
                  <a:cubicBezTo>
                    <a:pt x="1117" y="650"/>
                    <a:pt x="1118" y="645"/>
                    <a:pt x="1122" y="643"/>
                  </a:cubicBezTo>
                  <a:lnTo>
                    <a:pt x="1219" y="586"/>
                  </a:lnTo>
                  <a:cubicBezTo>
                    <a:pt x="1223" y="584"/>
                    <a:pt x="1228" y="585"/>
                    <a:pt x="1230" y="589"/>
                  </a:cubicBezTo>
                  <a:cubicBezTo>
                    <a:pt x="1232" y="593"/>
                    <a:pt x="1231" y="598"/>
                    <a:pt x="1227" y="600"/>
                  </a:cubicBezTo>
                  <a:close/>
                  <a:moveTo>
                    <a:pt x="1061" y="697"/>
                  </a:moveTo>
                  <a:lnTo>
                    <a:pt x="965" y="754"/>
                  </a:lnTo>
                  <a:cubicBezTo>
                    <a:pt x="961" y="756"/>
                    <a:pt x="956" y="755"/>
                    <a:pt x="954" y="751"/>
                  </a:cubicBezTo>
                  <a:cubicBezTo>
                    <a:pt x="951" y="747"/>
                    <a:pt x="953" y="743"/>
                    <a:pt x="956" y="740"/>
                  </a:cubicBezTo>
                  <a:lnTo>
                    <a:pt x="1053" y="684"/>
                  </a:lnTo>
                  <a:cubicBezTo>
                    <a:pt x="1057" y="681"/>
                    <a:pt x="1062" y="683"/>
                    <a:pt x="1064" y="686"/>
                  </a:cubicBezTo>
                  <a:cubicBezTo>
                    <a:pt x="1066" y="690"/>
                    <a:pt x="1065" y="695"/>
                    <a:pt x="1061" y="697"/>
                  </a:cubicBezTo>
                  <a:close/>
                  <a:moveTo>
                    <a:pt x="896" y="795"/>
                  </a:moveTo>
                  <a:lnTo>
                    <a:pt x="799" y="851"/>
                  </a:lnTo>
                  <a:cubicBezTo>
                    <a:pt x="795" y="854"/>
                    <a:pt x="790" y="852"/>
                    <a:pt x="788" y="849"/>
                  </a:cubicBezTo>
                  <a:cubicBezTo>
                    <a:pt x="786" y="845"/>
                    <a:pt x="787" y="840"/>
                    <a:pt x="791" y="838"/>
                  </a:cubicBezTo>
                  <a:lnTo>
                    <a:pt x="887" y="781"/>
                  </a:lnTo>
                  <a:cubicBezTo>
                    <a:pt x="891" y="779"/>
                    <a:pt x="896" y="780"/>
                    <a:pt x="898" y="784"/>
                  </a:cubicBezTo>
                  <a:cubicBezTo>
                    <a:pt x="901" y="788"/>
                    <a:pt x="899" y="792"/>
                    <a:pt x="896" y="795"/>
                  </a:cubicBezTo>
                  <a:close/>
                  <a:moveTo>
                    <a:pt x="730" y="892"/>
                  </a:moveTo>
                  <a:lnTo>
                    <a:pt x="633" y="949"/>
                  </a:lnTo>
                  <a:cubicBezTo>
                    <a:pt x="629" y="951"/>
                    <a:pt x="624" y="950"/>
                    <a:pt x="622" y="946"/>
                  </a:cubicBezTo>
                  <a:cubicBezTo>
                    <a:pt x="620" y="942"/>
                    <a:pt x="621" y="937"/>
                    <a:pt x="625" y="935"/>
                  </a:cubicBezTo>
                  <a:lnTo>
                    <a:pt x="722" y="878"/>
                  </a:lnTo>
                  <a:cubicBezTo>
                    <a:pt x="725" y="876"/>
                    <a:pt x="730" y="877"/>
                    <a:pt x="733" y="881"/>
                  </a:cubicBezTo>
                  <a:cubicBezTo>
                    <a:pt x="735" y="885"/>
                    <a:pt x="734" y="890"/>
                    <a:pt x="730" y="892"/>
                  </a:cubicBezTo>
                  <a:close/>
                  <a:moveTo>
                    <a:pt x="564" y="989"/>
                  </a:moveTo>
                  <a:lnTo>
                    <a:pt x="467" y="1046"/>
                  </a:lnTo>
                  <a:cubicBezTo>
                    <a:pt x="464" y="1048"/>
                    <a:pt x="459" y="1047"/>
                    <a:pt x="456" y="1043"/>
                  </a:cubicBezTo>
                  <a:cubicBezTo>
                    <a:pt x="454" y="1039"/>
                    <a:pt x="455" y="1034"/>
                    <a:pt x="459" y="1032"/>
                  </a:cubicBezTo>
                  <a:lnTo>
                    <a:pt x="556" y="975"/>
                  </a:lnTo>
                  <a:cubicBezTo>
                    <a:pt x="560" y="973"/>
                    <a:pt x="565" y="974"/>
                    <a:pt x="567" y="978"/>
                  </a:cubicBezTo>
                  <a:cubicBezTo>
                    <a:pt x="569" y="982"/>
                    <a:pt x="568" y="987"/>
                    <a:pt x="564" y="989"/>
                  </a:cubicBezTo>
                  <a:close/>
                  <a:moveTo>
                    <a:pt x="398" y="1087"/>
                  </a:moveTo>
                  <a:lnTo>
                    <a:pt x="302" y="1143"/>
                  </a:lnTo>
                  <a:cubicBezTo>
                    <a:pt x="298" y="1146"/>
                    <a:pt x="293" y="1144"/>
                    <a:pt x="291" y="1140"/>
                  </a:cubicBezTo>
                  <a:cubicBezTo>
                    <a:pt x="288" y="1137"/>
                    <a:pt x="290" y="1132"/>
                    <a:pt x="293" y="1129"/>
                  </a:cubicBezTo>
                  <a:lnTo>
                    <a:pt x="390" y="1073"/>
                  </a:lnTo>
                  <a:cubicBezTo>
                    <a:pt x="394" y="1070"/>
                    <a:pt x="399" y="1072"/>
                    <a:pt x="401" y="1076"/>
                  </a:cubicBezTo>
                  <a:cubicBezTo>
                    <a:pt x="403" y="1079"/>
                    <a:pt x="402" y="1084"/>
                    <a:pt x="398" y="1087"/>
                  </a:cubicBezTo>
                  <a:close/>
                  <a:moveTo>
                    <a:pt x="233" y="1184"/>
                  </a:moveTo>
                  <a:lnTo>
                    <a:pt x="136" y="1241"/>
                  </a:lnTo>
                  <a:cubicBezTo>
                    <a:pt x="132" y="1243"/>
                    <a:pt x="127" y="1242"/>
                    <a:pt x="125" y="1238"/>
                  </a:cubicBezTo>
                  <a:cubicBezTo>
                    <a:pt x="123" y="1234"/>
                    <a:pt x="124" y="1229"/>
                    <a:pt x="128" y="1227"/>
                  </a:cubicBezTo>
                  <a:lnTo>
                    <a:pt x="224" y="1170"/>
                  </a:lnTo>
                  <a:cubicBezTo>
                    <a:pt x="228" y="1168"/>
                    <a:pt x="233" y="1169"/>
                    <a:pt x="235" y="1173"/>
                  </a:cubicBezTo>
                  <a:cubicBezTo>
                    <a:pt x="238" y="1177"/>
                    <a:pt x="236" y="1182"/>
                    <a:pt x="233" y="1184"/>
                  </a:cubicBezTo>
                  <a:close/>
                  <a:moveTo>
                    <a:pt x="67" y="1281"/>
                  </a:moveTo>
                  <a:lnTo>
                    <a:pt x="14" y="1312"/>
                  </a:lnTo>
                  <a:cubicBezTo>
                    <a:pt x="10" y="1315"/>
                    <a:pt x="5" y="1313"/>
                    <a:pt x="3" y="1310"/>
                  </a:cubicBezTo>
                  <a:cubicBezTo>
                    <a:pt x="0" y="1306"/>
                    <a:pt x="2" y="1301"/>
                    <a:pt x="5" y="1299"/>
                  </a:cubicBezTo>
                  <a:lnTo>
                    <a:pt x="59" y="1267"/>
                  </a:lnTo>
                  <a:cubicBezTo>
                    <a:pt x="62" y="1265"/>
                    <a:pt x="67" y="1266"/>
                    <a:pt x="70" y="1270"/>
                  </a:cubicBezTo>
                  <a:cubicBezTo>
                    <a:pt x="72" y="1274"/>
                    <a:pt x="71" y="1279"/>
                    <a:pt x="67" y="1281"/>
                  </a:cubicBez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CA"/>
            </a:p>
          </p:txBody>
        </p:sp>
      </p:grpSp>
      <p:pic>
        <p:nvPicPr>
          <p:cNvPr id="67" name="Picture 2" descr="Résultats de recherche d'images pour « fleche suivant png »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00" y="5936621"/>
            <a:ext cx="648072" cy="75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65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8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411760" y="1916832"/>
            <a:ext cx="4104456" cy="237626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 smtClean="0"/>
              <a:t>Collaboration </a:t>
            </a:r>
            <a:r>
              <a:rPr lang="fr-CA" dirty="0" err="1" smtClean="0"/>
              <a:t>Interéquipe</a:t>
            </a:r>
            <a:r>
              <a:rPr lang="fr-CA" dirty="0" smtClean="0"/>
              <a:t> </a:t>
            </a:r>
            <a:br>
              <a:rPr lang="fr-CA" dirty="0" smtClean="0"/>
            </a:br>
            <a:r>
              <a:rPr lang="fr-CA" dirty="0" smtClean="0"/>
              <a:t>par le partage </a:t>
            </a:r>
          </a:p>
          <a:p>
            <a:r>
              <a:rPr lang="fr-CA" dirty="0" smtClean="0"/>
              <a:t>des </a:t>
            </a:r>
          </a:p>
          <a:p>
            <a:r>
              <a:rPr lang="fr-CA" dirty="0" smtClean="0"/>
              <a:t>tâches</a:t>
            </a:r>
            <a:endParaRPr lang="fr-CA" dirty="0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>
          <a:xfrm>
            <a:off x="8316000" y="6232227"/>
            <a:ext cx="421200" cy="365125"/>
          </a:xfrm>
        </p:spPr>
        <p:txBody>
          <a:bodyPr/>
          <a:lstStyle/>
          <a:p>
            <a:r>
              <a:rPr lang="fr-CA" dirty="0" smtClean="0"/>
              <a:t>8</a:t>
            </a:r>
            <a:endParaRPr lang="fr-CA" dirty="0"/>
          </a:p>
        </p:txBody>
      </p:sp>
      <p:pic>
        <p:nvPicPr>
          <p:cNvPr id="6" name="Picture 2" descr="Résultats de recherche d'images pour « fleche suivant png »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00" y="5936621"/>
            <a:ext cx="648072" cy="75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71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heme/theme1.xml><?xml version="1.0" encoding="utf-8"?>
<a:theme xmlns:a="http://schemas.openxmlformats.org/drawingml/2006/main" name="Thème Office">
  <a:themeElements>
    <a:clrScheme name="Octopus ISTM">
      <a:dk1>
        <a:srgbClr val="2C2C2C"/>
      </a:dk1>
      <a:lt1>
        <a:srgbClr val="FFFFFF"/>
      </a:lt1>
      <a:dk2>
        <a:srgbClr val="1F497D"/>
      </a:dk2>
      <a:lt2>
        <a:srgbClr val="FFFFFF"/>
      </a:lt2>
      <a:accent1>
        <a:srgbClr val="9BBB59"/>
      </a:accent1>
      <a:accent2>
        <a:srgbClr val="2A65AC"/>
      </a:accent2>
      <a:accent3>
        <a:srgbClr val="99CCFF"/>
      </a:accent3>
      <a:accent4>
        <a:srgbClr val="525252"/>
      </a:accent4>
      <a:accent5>
        <a:srgbClr val="2C2C2C"/>
      </a:accent5>
      <a:accent6>
        <a:srgbClr val="9BBB59"/>
      </a:accent6>
      <a:hlink>
        <a:srgbClr val="4F81BD"/>
      </a:hlink>
      <a:folHlink>
        <a:srgbClr val="4F81BD"/>
      </a:folHlink>
    </a:clrScheme>
    <a:fontScheme name="Bowlby One (Titre)">
      <a:majorFont>
        <a:latin typeface="Bowlby On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7583</TotalTime>
  <Words>1501</Words>
  <Application>Microsoft Office PowerPoint</Application>
  <PresentationFormat>Affichage à l'écran (4:3)</PresentationFormat>
  <Paragraphs>207</Paragraphs>
  <Slides>26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2" baseType="lpstr">
      <vt:lpstr>Arial</vt:lpstr>
      <vt:lpstr>Bitter</vt:lpstr>
      <vt:lpstr>Bowlby One</vt:lpstr>
      <vt:lpstr>Calibri</vt:lpstr>
      <vt:lpstr>Wingdings</vt:lpstr>
      <vt:lpstr>Thème Office</vt:lpstr>
      <vt:lpstr>PrÉsentation de la  Collaboration Interéquipe</vt:lpstr>
      <vt:lpstr>Agenda</vt:lpstr>
      <vt:lpstr>Prérequis</vt:lpstr>
      <vt:lpstr>Qu’est-ce que la collaboration ? </vt:lpstr>
      <vt:lpstr>Pourquoi Utiliser la collaboration</vt:lpstr>
      <vt:lpstr>Terminologie</vt:lpstr>
      <vt:lpstr>Concept D’équipe </vt:lpstr>
      <vt:lpstr>Exemple</vt:lpstr>
      <vt:lpstr>Présentation PowerPoint</vt:lpstr>
      <vt:lpstr>Scénarios de collaboration</vt:lpstr>
      <vt:lpstr>Nouvelle permission</vt:lpstr>
      <vt:lpstr>assignation d’une tâche à une autre équipe</vt:lpstr>
      <vt:lpstr>Suite … assignation d’une tâche à une autre équipe</vt:lpstr>
      <vt:lpstr>Résultat </vt:lpstr>
      <vt:lpstr>Suite … Résultat</vt:lpstr>
      <vt:lpstr>Affichage personnalisée</vt:lpstr>
      <vt:lpstr>Suite … Affichage personnalisée</vt:lpstr>
      <vt:lpstr>Questions  &amp;  Points importants</vt:lpstr>
      <vt:lpstr>QUESTIONS &amp; Réponses</vt:lpstr>
      <vt:lpstr>Suite … QUESTIONS et réponses</vt:lpstr>
      <vt:lpstr>Suite … QUESTIONS et réponses</vt:lpstr>
      <vt:lpstr>Suite … QUESTIONS et réponses</vt:lpstr>
      <vt:lpstr>Suite … QUESTIONS et réponses</vt:lpstr>
      <vt:lpstr>Suite … QUESTIONS et réponses</vt:lpstr>
      <vt:lpstr>Questions ?</vt:lpstr>
      <vt:lpstr>Merci et à bientôt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Mélissa</dc:creator>
  <cp:lastModifiedBy>Nathalie Varennes</cp:lastModifiedBy>
  <cp:revision>234</cp:revision>
  <dcterms:created xsi:type="dcterms:W3CDTF">2014-02-24T21:28:16Z</dcterms:created>
  <dcterms:modified xsi:type="dcterms:W3CDTF">2017-01-11T17:20:16Z</dcterms:modified>
</cp:coreProperties>
</file>